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3300"/>
    <a:srgbClr val="422C16"/>
    <a:srgbClr val="00566D"/>
    <a:srgbClr val="0C788E"/>
    <a:srgbClr val="006666"/>
    <a:srgbClr val="0099CC"/>
    <a:srgbClr val="E0C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85600" autoAdjust="0"/>
  </p:normalViewPr>
  <p:slideViewPr>
    <p:cSldViewPr>
      <p:cViewPr varScale="1">
        <p:scale>
          <a:sx n="59" d="100"/>
          <a:sy n="59" d="100"/>
        </p:scale>
        <p:origin x="-15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D638C-6CDC-4C0E-82FA-6661377FA2B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1E222B0F-D2BC-4065-9FF8-E99FA4C3D07A}">
      <dgm:prSet phldrT="[Text]"/>
      <dgm:spPr/>
      <dgm:t>
        <a:bodyPr/>
        <a:lstStyle/>
        <a:p>
          <a:r>
            <a:rPr lang="sk-SK" b="1" dirty="0" smtClean="0">
              <a:solidFill>
                <a:srgbClr val="996633"/>
              </a:solidFill>
            </a:rPr>
            <a:t>Budovanie modelu interakcie</a:t>
          </a:r>
          <a:endParaRPr lang="sk-SK" b="1" dirty="0">
            <a:solidFill>
              <a:srgbClr val="996633"/>
            </a:solidFill>
          </a:endParaRPr>
        </a:p>
      </dgm:t>
    </dgm:pt>
    <dgm:pt modelId="{89728D1C-9AD3-45B1-8BBE-8BEB6C3E3F20}" type="parTrans" cxnId="{FCB68341-C16D-46C1-BA4E-AFA884F0D104}">
      <dgm:prSet/>
      <dgm:spPr/>
      <dgm:t>
        <a:bodyPr/>
        <a:lstStyle/>
        <a:p>
          <a:endParaRPr lang="sk-SK"/>
        </a:p>
      </dgm:t>
    </dgm:pt>
    <dgm:pt modelId="{379C7050-9EDC-4AC1-9F60-2085790389EA}" type="sibTrans" cxnId="{FCB68341-C16D-46C1-BA4E-AFA884F0D104}">
      <dgm:prSet/>
      <dgm:spPr/>
      <dgm:t>
        <a:bodyPr/>
        <a:lstStyle/>
        <a:p>
          <a:endParaRPr lang="sk-SK"/>
        </a:p>
      </dgm:t>
    </dgm:pt>
    <dgm:pt modelId="{5ED07A48-F624-4992-8596-6E4E5965B6BC}">
      <dgm:prSet phldrT="[Text]"/>
      <dgm:spPr/>
      <dgm:t>
        <a:bodyPr/>
        <a:lstStyle/>
        <a:p>
          <a:r>
            <a:rPr lang="sk-SK" b="1" dirty="0" smtClean="0">
              <a:solidFill>
                <a:srgbClr val="996633"/>
              </a:solidFill>
            </a:rPr>
            <a:t>Porovnanie aktuálneho stavu interakcie     s ideálnym stavom</a:t>
          </a:r>
          <a:endParaRPr lang="sk-SK" b="1" dirty="0">
            <a:solidFill>
              <a:srgbClr val="996633"/>
            </a:solidFill>
          </a:endParaRPr>
        </a:p>
      </dgm:t>
    </dgm:pt>
    <dgm:pt modelId="{01906775-C798-4D88-9610-5514D2DB3E5D}" type="parTrans" cxnId="{1042D8FB-2BD5-4F83-8ABE-35A56E6A7C78}">
      <dgm:prSet/>
      <dgm:spPr/>
      <dgm:t>
        <a:bodyPr/>
        <a:lstStyle/>
        <a:p>
          <a:endParaRPr lang="sk-SK"/>
        </a:p>
      </dgm:t>
    </dgm:pt>
    <dgm:pt modelId="{225DA565-ED5F-4A39-94B7-89035D5C7BA0}" type="sibTrans" cxnId="{1042D8FB-2BD5-4F83-8ABE-35A56E6A7C78}">
      <dgm:prSet/>
      <dgm:spPr/>
      <dgm:t>
        <a:bodyPr/>
        <a:lstStyle/>
        <a:p>
          <a:endParaRPr lang="sk-SK"/>
        </a:p>
      </dgm:t>
    </dgm:pt>
    <dgm:pt modelId="{2B871BF0-E22C-466D-A5DA-4FBE8DB42CB1}">
      <dgm:prSet phldrT="[Text]"/>
      <dgm:spPr/>
      <dgm:t>
        <a:bodyPr/>
        <a:lstStyle/>
        <a:p>
          <a:r>
            <a:rPr lang="sk-SK" b="1" dirty="0" smtClean="0">
              <a:solidFill>
                <a:srgbClr val="422C16"/>
              </a:solidFill>
            </a:rPr>
            <a:t>Poskytnutie rady, vedenie interakcie</a:t>
          </a:r>
          <a:endParaRPr lang="sk-SK" b="1" dirty="0">
            <a:solidFill>
              <a:srgbClr val="422C16"/>
            </a:solidFill>
          </a:endParaRPr>
        </a:p>
      </dgm:t>
    </dgm:pt>
    <dgm:pt modelId="{07383BCB-8C7F-43DC-83DE-627D6F1A99F5}" type="parTrans" cxnId="{C8D55297-D919-4907-8375-9588A2FCF360}">
      <dgm:prSet/>
      <dgm:spPr/>
      <dgm:t>
        <a:bodyPr/>
        <a:lstStyle/>
        <a:p>
          <a:endParaRPr lang="sk-SK"/>
        </a:p>
      </dgm:t>
    </dgm:pt>
    <dgm:pt modelId="{504A645F-3A48-4368-95A1-3B9906D3097B}" type="sibTrans" cxnId="{C8D55297-D919-4907-8375-9588A2FCF360}">
      <dgm:prSet/>
      <dgm:spPr/>
      <dgm:t>
        <a:bodyPr/>
        <a:lstStyle/>
        <a:p>
          <a:endParaRPr lang="sk-SK"/>
        </a:p>
      </dgm:t>
    </dgm:pt>
    <dgm:pt modelId="{C7E11D59-3A14-4FBB-A57A-6A06CB5F5825}">
      <dgm:prSet phldrT="[Text]"/>
      <dgm:spPr/>
      <dgm:t>
        <a:bodyPr/>
        <a:lstStyle/>
        <a:p>
          <a:r>
            <a:rPr lang="sk-SK" b="1" dirty="0" smtClean="0">
              <a:solidFill>
                <a:srgbClr val="996633"/>
              </a:solidFill>
            </a:rPr>
            <a:t>Zbieranie dát</a:t>
          </a:r>
          <a:endParaRPr lang="sk-SK" b="1" dirty="0">
            <a:solidFill>
              <a:srgbClr val="996633"/>
            </a:solidFill>
          </a:endParaRPr>
        </a:p>
      </dgm:t>
    </dgm:pt>
    <dgm:pt modelId="{49A45207-5894-4ED6-A803-3FCF89446EB9}" type="parTrans" cxnId="{13C7DA92-F5FA-4A34-8786-974CBA57EB29}">
      <dgm:prSet/>
      <dgm:spPr/>
      <dgm:t>
        <a:bodyPr/>
        <a:lstStyle/>
        <a:p>
          <a:endParaRPr lang="sk-SK"/>
        </a:p>
      </dgm:t>
    </dgm:pt>
    <dgm:pt modelId="{476A3BC2-D8D5-4B38-886D-D1020A69C263}" type="sibTrans" cxnId="{13C7DA92-F5FA-4A34-8786-974CBA57EB29}">
      <dgm:prSet/>
      <dgm:spPr/>
      <dgm:t>
        <a:bodyPr/>
        <a:lstStyle/>
        <a:p>
          <a:endParaRPr lang="sk-SK"/>
        </a:p>
      </dgm:t>
    </dgm:pt>
    <dgm:pt modelId="{A01AA63A-6326-47A5-A6D2-8BFE7D3BE0BD}" type="pres">
      <dgm:prSet presAssocID="{EB7D638C-6CDC-4C0E-82FA-6661377FA2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57C88FD-C64F-4BE1-9059-C7890C1C4EB1}" type="pres">
      <dgm:prSet presAssocID="{1E222B0F-D2BC-4065-9FF8-E99FA4C3D07A}" presName="dummy" presStyleCnt="0"/>
      <dgm:spPr/>
    </dgm:pt>
    <dgm:pt modelId="{6D7CD313-B77E-4CA2-A68A-829CD8AC0309}" type="pres">
      <dgm:prSet presAssocID="{1E222B0F-D2BC-4065-9FF8-E99FA4C3D07A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10ABBEB-E1AF-4954-B828-792BC64063D3}" type="pres">
      <dgm:prSet presAssocID="{379C7050-9EDC-4AC1-9F60-2085790389EA}" presName="sibTrans" presStyleLbl="node1" presStyleIdx="0" presStyleCnt="4"/>
      <dgm:spPr/>
      <dgm:t>
        <a:bodyPr/>
        <a:lstStyle/>
        <a:p>
          <a:endParaRPr lang="sk-SK"/>
        </a:p>
      </dgm:t>
    </dgm:pt>
    <dgm:pt modelId="{3F9348CC-C841-4448-8A54-B5F54CC7F3A4}" type="pres">
      <dgm:prSet presAssocID="{5ED07A48-F624-4992-8596-6E4E5965B6BC}" presName="dummy" presStyleCnt="0"/>
      <dgm:spPr/>
    </dgm:pt>
    <dgm:pt modelId="{CD9399DD-24AC-4438-9690-6EF10823A192}" type="pres">
      <dgm:prSet presAssocID="{5ED07A48-F624-4992-8596-6E4E5965B6BC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DDD23F8-1CA5-4C82-92D4-B027EC002876}" type="pres">
      <dgm:prSet presAssocID="{225DA565-ED5F-4A39-94B7-89035D5C7BA0}" presName="sibTrans" presStyleLbl="node1" presStyleIdx="1" presStyleCnt="4"/>
      <dgm:spPr/>
      <dgm:t>
        <a:bodyPr/>
        <a:lstStyle/>
        <a:p>
          <a:endParaRPr lang="sk-SK"/>
        </a:p>
      </dgm:t>
    </dgm:pt>
    <dgm:pt modelId="{E6E454FB-348E-41D7-A0F9-3AF2837A6788}" type="pres">
      <dgm:prSet presAssocID="{2B871BF0-E22C-466D-A5DA-4FBE8DB42CB1}" presName="dummy" presStyleCnt="0"/>
      <dgm:spPr/>
    </dgm:pt>
    <dgm:pt modelId="{0F73C3B5-783C-4BF4-BF72-6A8AA0F31F2B}" type="pres">
      <dgm:prSet presAssocID="{2B871BF0-E22C-466D-A5DA-4FBE8DB42CB1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9F010E2-2A79-40CC-B296-08C9C8518758}" type="pres">
      <dgm:prSet presAssocID="{504A645F-3A48-4368-95A1-3B9906D3097B}" presName="sibTrans" presStyleLbl="node1" presStyleIdx="2" presStyleCnt="4"/>
      <dgm:spPr/>
      <dgm:t>
        <a:bodyPr/>
        <a:lstStyle/>
        <a:p>
          <a:endParaRPr lang="sk-SK"/>
        </a:p>
      </dgm:t>
    </dgm:pt>
    <dgm:pt modelId="{795902AE-ECF4-409E-8618-27EE66F19647}" type="pres">
      <dgm:prSet presAssocID="{C7E11D59-3A14-4FBB-A57A-6A06CB5F5825}" presName="dummy" presStyleCnt="0"/>
      <dgm:spPr/>
    </dgm:pt>
    <dgm:pt modelId="{BE069FAB-D444-4682-B9F9-31CA3CF03E15}" type="pres">
      <dgm:prSet presAssocID="{C7E11D59-3A14-4FBB-A57A-6A06CB5F5825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52A4AE1-8895-40B2-8BAA-655A9AC07B7E}" type="pres">
      <dgm:prSet presAssocID="{476A3BC2-D8D5-4B38-886D-D1020A69C263}" presName="sibTrans" presStyleLbl="node1" presStyleIdx="3" presStyleCnt="4"/>
      <dgm:spPr/>
      <dgm:t>
        <a:bodyPr/>
        <a:lstStyle/>
        <a:p>
          <a:endParaRPr lang="sk-SK"/>
        </a:p>
      </dgm:t>
    </dgm:pt>
  </dgm:ptLst>
  <dgm:cxnLst>
    <dgm:cxn modelId="{C088C68F-8F68-4EB2-A71E-2803B1CF7A10}" type="presOf" srcId="{225DA565-ED5F-4A39-94B7-89035D5C7BA0}" destId="{7DDD23F8-1CA5-4C82-92D4-B027EC002876}" srcOrd="0" destOrd="0" presId="urn:microsoft.com/office/officeart/2005/8/layout/cycle1"/>
    <dgm:cxn modelId="{182134BE-F4C5-4E52-AC5B-86F9383A0061}" type="presOf" srcId="{504A645F-3A48-4368-95A1-3B9906D3097B}" destId="{D9F010E2-2A79-40CC-B296-08C9C8518758}" srcOrd="0" destOrd="0" presId="urn:microsoft.com/office/officeart/2005/8/layout/cycle1"/>
    <dgm:cxn modelId="{8C6A8D2B-C43C-48B0-91F5-F4C470924A16}" type="presOf" srcId="{2B871BF0-E22C-466D-A5DA-4FBE8DB42CB1}" destId="{0F73C3B5-783C-4BF4-BF72-6A8AA0F31F2B}" srcOrd="0" destOrd="0" presId="urn:microsoft.com/office/officeart/2005/8/layout/cycle1"/>
    <dgm:cxn modelId="{CB03B1D3-0877-4287-BF51-29A069C92EAF}" type="presOf" srcId="{C7E11D59-3A14-4FBB-A57A-6A06CB5F5825}" destId="{BE069FAB-D444-4682-B9F9-31CA3CF03E15}" srcOrd="0" destOrd="0" presId="urn:microsoft.com/office/officeart/2005/8/layout/cycle1"/>
    <dgm:cxn modelId="{11F36111-BC6A-4EEF-9098-302E1003CB99}" type="presOf" srcId="{476A3BC2-D8D5-4B38-886D-D1020A69C263}" destId="{752A4AE1-8895-40B2-8BAA-655A9AC07B7E}" srcOrd="0" destOrd="0" presId="urn:microsoft.com/office/officeart/2005/8/layout/cycle1"/>
    <dgm:cxn modelId="{C8D55297-D919-4907-8375-9588A2FCF360}" srcId="{EB7D638C-6CDC-4C0E-82FA-6661377FA2B7}" destId="{2B871BF0-E22C-466D-A5DA-4FBE8DB42CB1}" srcOrd="2" destOrd="0" parTransId="{07383BCB-8C7F-43DC-83DE-627D6F1A99F5}" sibTransId="{504A645F-3A48-4368-95A1-3B9906D3097B}"/>
    <dgm:cxn modelId="{13C7DA92-F5FA-4A34-8786-974CBA57EB29}" srcId="{EB7D638C-6CDC-4C0E-82FA-6661377FA2B7}" destId="{C7E11D59-3A14-4FBB-A57A-6A06CB5F5825}" srcOrd="3" destOrd="0" parTransId="{49A45207-5894-4ED6-A803-3FCF89446EB9}" sibTransId="{476A3BC2-D8D5-4B38-886D-D1020A69C263}"/>
    <dgm:cxn modelId="{43E6DA5B-E211-4BCD-A77E-CDD953C2AB31}" type="presOf" srcId="{1E222B0F-D2BC-4065-9FF8-E99FA4C3D07A}" destId="{6D7CD313-B77E-4CA2-A68A-829CD8AC0309}" srcOrd="0" destOrd="0" presId="urn:microsoft.com/office/officeart/2005/8/layout/cycle1"/>
    <dgm:cxn modelId="{F72D7E26-7BF8-4390-9D66-0CE6D4DB87D3}" type="presOf" srcId="{379C7050-9EDC-4AC1-9F60-2085790389EA}" destId="{110ABBEB-E1AF-4954-B828-792BC64063D3}" srcOrd="0" destOrd="0" presId="urn:microsoft.com/office/officeart/2005/8/layout/cycle1"/>
    <dgm:cxn modelId="{85E12C24-2A03-453F-A748-FADCAF998C21}" type="presOf" srcId="{EB7D638C-6CDC-4C0E-82FA-6661377FA2B7}" destId="{A01AA63A-6326-47A5-A6D2-8BFE7D3BE0BD}" srcOrd="0" destOrd="0" presId="urn:microsoft.com/office/officeart/2005/8/layout/cycle1"/>
    <dgm:cxn modelId="{1621734D-146B-42C4-B7E0-486EBC7D1E67}" type="presOf" srcId="{5ED07A48-F624-4992-8596-6E4E5965B6BC}" destId="{CD9399DD-24AC-4438-9690-6EF10823A192}" srcOrd="0" destOrd="0" presId="urn:microsoft.com/office/officeart/2005/8/layout/cycle1"/>
    <dgm:cxn modelId="{1042D8FB-2BD5-4F83-8ABE-35A56E6A7C78}" srcId="{EB7D638C-6CDC-4C0E-82FA-6661377FA2B7}" destId="{5ED07A48-F624-4992-8596-6E4E5965B6BC}" srcOrd="1" destOrd="0" parTransId="{01906775-C798-4D88-9610-5514D2DB3E5D}" sibTransId="{225DA565-ED5F-4A39-94B7-89035D5C7BA0}"/>
    <dgm:cxn modelId="{FCB68341-C16D-46C1-BA4E-AFA884F0D104}" srcId="{EB7D638C-6CDC-4C0E-82FA-6661377FA2B7}" destId="{1E222B0F-D2BC-4065-9FF8-E99FA4C3D07A}" srcOrd="0" destOrd="0" parTransId="{89728D1C-9AD3-45B1-8BBE-8BEB6C3E3F20}" sibTransId="{379C7050-9EDC-4AC1-9F60-2085790389EA}"/>
    <dgm:cxn modelId="{4E4C0EB7-0280-4C53-B166-27388032127D}" type="presParOf" srcId="{A01AA63A-6326-47A5-A6D2-8BFE7D3BE0BD}" destId="{757C88FD-C64F-4BE1-9059-C7890C1C4EB1}" srcOrd="0" destOrd="0" presId="urn:microsoft.com/office/officeart/2005/8/layout/cycle1"/>
    <dgm:cxn modelId="{47F44CEF-0790-45B7-B380-00137A5D650C}" type="presParOf" srcId="{A01AA63A-6326-47A5-A6D2-8BFE7D3BE0BD}" destId="{6D7CD313-B77E-4CA2-A68A-829CD8AC0309}" srcOrd="1" destOrd="0" presId="urn:microsoft.com/office/officeart/2005/8/layout/cycle1"/>
    <dgm:cxn modelId="{02E4963A-1C59-41EB-9D72-E16D2034AAB1}" type="presParOf" srcId="{A01AA63A-6326-47A5-A6D2-8BFE7D3BE0BD}" destId="{110ABBEB-E1AF-4954-B828-792BC64063D3}" srcOrd="2" destOrd="0" presId="urn:microsoft.com/office/officeart/2005/8/layout/cycle1"/>
    <dgm:cxn modelId="{51E342F0-3B5A-4271-865B-94F270288D4D}" type="presParOf" srcId="{A01AA63A-6326-47A5-A6D2-8BFE7D3BE0BD}" destId="{3F9348CC-C841-4448-8A54-B5F54CC7F3A4}" srcOrd="3" destOrd="0" presId="urn:microsoft.com/office/officeart/2005/8/layout/cycle1"/>
    <dgm:cxn modelId="{EB8F18A5-D3E8-4F7F-9365-F3A10B0CEF01}" type="presParOf" srcId="{A01AA63A-6326-47A5-A6D2-8BFE7D3BE0BD}" destId="{CD9399DD-24AC-4438-9690-6EF10823A192}" srcOrd="4" destOrd="0" presId="urn:microsoft.com/office/officeart/2005/8/layout/cycle1"/>
    <dgm:cxn modelId="{86A08C11-5E26-44CD-B1D6-06D7B27999FF}" type="presParOf" srcId="{A01AA63A-6326-47A5-A6D2-8BFE7D3BE0BD}" destId="{7DDD23F8-1CA5-4C82-92D4-B027EC002876}" srcOrd="5" destOrd="0" presId="urn:microsoft.com/office/officeart/2005/8/layout/cycle1"/>
    <dgm:cxn modelId="{45A501F5-9EBD-4AEA-92D3-EF4E981AC504}" type="presParOf" srcId="{A01AA63A-6326-47A5-A6D2-8BFE7D3BE0BD}" destId="{E6E454FB-348E-41D7-A0F9-3AF2837A6788}" srcOrd="6" destOrd="0" presId="urn:microsoft.com/office/officeart/2005/8/layout/cycle1"/>
    <dgm:cxn modelId="{EA01ABE8-59E8-4BE8-B82A-4F98EFA45D83}" type="presParOf" srcId="{A01AA63A-6326-47A5-A6D2-8BFE7D3BE0BD}" destId="{0F73C3B5-783C-4BF4-BF72-6A8AA0F31F2B}" srcOrd="7" destOrd="0" presId="urn:microsoft.com/office/officeart/2005/8/layout/cycle1"/>
    <dgm:cxn modelId="{2C8FAD14-AD5B-42CB-9762-88652AF7A2C9}" type="presParOf" srcId="{A01AA63A-6326-47A5-A6D2-8BFE7D3BE0BD}" destId="{D9F010E2-2A79-40CC-B296-08C9C8518758}" srcOrd="8" destOrd="0" presId="urn:microsoft.com/office/officeart/2005/8/layout/cycle1"/>
    <dgm:cxn modelId="{B65386EA-8778-4D5F-B502-6B6A37A29DD2}" type="presParOf" srcId="{A01AA63A-6326-47A5-A6D2-8BFE7D3BE0BD}" destId="{795902AE-ECF4-409E-8618-27EE66F19647}" srcOrd="9" destOrd="0" presId="urn:microsoft.com/office/officeart/2005/8/layout/cycle1"/>
    <dgm:cxn modelId="{C58D7656-6A8B-449F-8124-8C382EE8EC5C}" type="presParOf" srcId="{A01AA63A-6326-47A5-A6D2-8BFE7D3BE0BD}" destId="{BE069FAB-D444-4682-B9F9-31CA3CF03E15}" srcOrd="10" destOrd="0" presId="urn:microsoft.com/office/officeart/2005/8/layout/cycle1"/>
    <dgm:cxn modelId="{C12CA617-917E-4B34-99B7-9F7E529BC05E}" type="presParOf" srcId="{A01AA63A-6326-47A5-A6D2-8BFE7D3BE0BD}" destId="{752A4AE1-8895-40B2-8BAA-655A9AC07B7E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CD313-B77E-4CA2-A68A-829CD8AC0309}">
      <dsp:nvSpPr>
        <dsp:cNvPr id="0" name=""/>
        <dsp:cNvSpPr/>
      </dsp:nvSpPr>
      <dsp:spPr>
        <a:xfrm>
          <a:off x="2344943" y="78927"/>
          <a:ext cx="1248537" cy="124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kern="1200" dirty="0" smtClean="0">
              <a:solidFill>
                <a:srgbClr val="996633"/>
              </a:solidFill>
            </a:rPr>
            <a:t>Budovanie modelu interakcie</a:t>
          </a:r>
          <a:endParaRPr lang="sk-SK" sz="1500" b="1" kern="1200" dirty="0">
            <a:solidFill>
              <a:srgbClr val="996633"/>
            </a:solidFill>
          </a:endParaRPr>
        </a:p>
      </dsp:txBody>
      <dsp:txXfrm>
        <a:off x="2344943" y="78927"/>
        <a:ext cx="1248537" cy="1248537"/>
      </dsp:txXfrm>
    </dsp:sp>
    <dsp:sp modelId="{110ABBEB-E1AF-4954-B828-792BC64063D3}">
      <dsp:nvSpPr>
        <dsp:cNvPr id="0" name=""/>
        <dsp:cNvSpPr/>
      </dsp:nvSpPr>
      <dsp:spPr>
        <a:xfrm>
          <a:off x="143977" y="-38"/>
          <a:ext cx="3528468" cy="3528468"/>
        </a:xfrm>
        <a:prstGeom prst="circularArrow">
          <a:avLst>
            <a:gd name="adj1" fmla="val 6900"/>
            <a:gd name="adj2" fmla="val 465189"/>
            <a:gd name="adj3" fmla="val 550100"/>
            <a:gd name="adj4" fmla="val 20584711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399DD-24AC-4438-9690-6EF10823A192}">
      <dsp:nvSpPr>
        <dsp:cNvPr id="0" name=""/>
        <dsp:cNvSpPr/>
      </dsp:nvSpPr>
      <dsp:spPr>
        <a:xfrm>
          <a:off x="2344943" y="2200927"/>
          <a:ext cx="1248537" cy="124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kern="1200" dirty="0" smtClean="0">
              <a:solidFill>
                <a:srgbClr val="996633"/>
              </a:solidFill>
            </a:rPr>
            <a:t>Porovnanie aktuálneho stavu interakcie     s ideálnym stavom</a:t>
          </a:r>
          <a:endParaRPr lang="sk-SK" sz="1500" b="1" kern="1200" dirty="0">
            <a:solidFill>
              <a:srgbClr val="996633"/>
            </a:solidFill>
          </a:endParaRPr>
        </a:p>
      </dsp:txBody>
      <dsp:txXfrm>
        <a:off x="2344943" y="2200927"/>
        <a:ext cx="1248537" cy="1248537"/>
      </dsp:txXfrm>
    </dsp:sp>
    <dsp:sp modelId="{7DDD23F8-1CA5-4C82-92D4-B027EC002876}">
      <dsp:nvSpPr>
        <dsp:cNvPr id="0" name=""/>
        <dsp:cNvSpPr/>
      </dsp:nvSpPr>
      <dsp:spPr>
        <a:xfrm>
          <a:off x="143977" y="-38"/>
          <a:ext cx="3528468" cy="3528468"/>
        </a:xfrm>
        <a:prstGeom prst="circularArrow">
          <a:avLst>
            <a:gd name="adj1" fmla="val 6900"/>
            <a:gd name="adj2" fmla="val 465189"/>
            <a:gd name="adj3" fmla="val 5950100"/>
            <a:gd name="adj4" fmla="val 4384711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3C3B5-783C-4BF4-BF72-6A8AA0F31F2B}">
      <dsp:nvSpPr>
        <dsp:cNvPr id="0" name=""/>
        <dsp:cNvSpPr/>
      </dsp:nvSpPr>
      <dsp:spPr>
        <a:xfrm>
          <a:off x="222943" y="2200927"/>
          <a:ext cx="1248537" cy="124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kern="1200" dirty="0" smtClean="0">
              <a:solidFill>
                <a:srgbClr val="422C16"/>
              </a:solidFill>
            </a:rPr>
            <a:t>Poskytnutie rady, vedenie interakcie</a:t>
          </a:r>
          <a:endParaRPr lang="sk-SK" sz="1500" b="1" kern="1200" dirty="0">
            <a:solidFill>
              <a:srgbClr val="422C16"/>
            </a:solidFill>
          </a:endParaRPr>
        </a:p>
      </dsp:txBody>
      <dsp:txXfrm>
        <a:off x="222943" y="2200927"/>
        <a:ext cx="1248537" cy="1248537"/>
      </dsp:txXfrm>
    </dsp:sp>
    <dsp:sp modelId="{D9F010E2-2A79-40CC-B296-08C9C8518758}">
      <dsp:nvSpPr>
        <dsp:cNvPr id="0" name=""/>
        <dsp:cNvSpPr/>
      </dsp:nvSpPr>
      <dsp:spPr>
        <a:xfrm>
          <a:off x="143977" y="-38"/>
          <a:ext cx="3528468" cy="3528468"/>
        </a:xfrm>
        <a:prstGeom prst="circularArrow">
          <a:avLst>
            <a:gd name="adj1" fmla="val 6900"/>
            <a:gd name="adj2" fmla="val 465189"/>
            <a:gd name="adj3" fmla="val 11350100"/>
            <a:gd name="adj4" fmla="val 9784711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69FAB-D444-4682-B9F9-31CA3CF03E15}">
      <dsp:nvSpPr>
        <dsp:cNvPr id="0" name=""/>
        <dsp:cNvSpPr/>
      </dsp:nvSpPr>
      <dsp:spPr>
        <a:xfrm>
          <a:off x="222943" y="78927"/>
          <a:ext cx="1248537" cy="124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kern="1200" dirty="0" smtClean="0">
              <a:solidFill>
                <a:srgbClr val="996633"/>
              </a:solidFill>
            </a:rPr>
            <a:t>Zbieranie dát</a:t>
          </a:r>
          <a:endParaRPr lang="sk-SK" sz="1500" b="1" kern="1200" dirty="0">
            <a:solidFill>
              <a:srgbClr val="996633"/>
            </a:solidFill>
          </a:endParaRPr>
        </a:p>
      </dsp:txBody>
      <dsp:txXfrm>
        <a:off x="222943" y="78927"/>
        <a:ext cx="1248537" cy="1248537"/>
      </dsp:txXfrm>
    </dsp:sp>
    <dsp:sp modelId="{752A4AE1-8895-40B2-8BAA-655A9AC07B7E}">
      <dsp:nvSpPr>
        <dsp:cNvPr id="0" name=""/>
        <dsp:cNvSpPr/>
      </dsp:nvSpPr>
      <dsp:spPr>
        <a:xfrm>
          <a:off x="143977" y="-38"/>
          <a:ext cx="3528468" cy="3528468"/>
        </a:xfrm>
        <a:prstGeom prst="circularArrow">
          <a:avLst>
            <a:gd name="adj1" fmla="val 6900"/>
            <a:gd name="adj2" fmla="val 465189"/>
            <a:gd name="adj3" fmla="val 16750100"/>
            <a:gd name="adj4" fmla="val 15184711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AF505E-F8E7-4131-9120-5A52F8BB9779}" type="datetimeFigureOut">
              <a:rPr lang="sk-SK"/>
              <a:pPr>
                <a:defRPr/>
              </a:pPr>
              <a:t>22. 11. 2012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06746F-6C28-4C66-82FB-EA27F99CEE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352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Aj napriek</a:t>
            </a:r>
            <a:r>
              <a:rPr lang="sk-SK" baseline="0" dirty="0" smtClean="0"/>
              <a:t> </a:t>
            </a:r>
            <a:r>
              <a:rPr lang="sk-SK" baseline="0" dirty="0" err="1" smtClean="0"/>
              <a:t>mnohym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vyskumom</a:t>
            </a:r>
            <a:r>
              <a:rPr lang="sk-SK" baseline="0" dirty="0" smtClean="0"/>
              <a:t>, nie vo </a:t>
            </a:r>
            <a:r>
              <a:rPr lang="sk-SK" baseline="0" dirty="0" err="1" smtClean="0"/>
              <a:t>vsetkych</a:t>
            </a:r>
            <a:r>
              <a:rPr lang="sk-SK" baseline="0" dirty="0" smtClean="0"/>
              <a:t> kontextoch </a:t>
            </a:r>
            <a:r>
              <a:rPr lang="sk-SK" baseline="0" dirty="0" err="1" smtClean="0"/>
              <a:t>musi</a:t>
            </a:r>
            <a:r>
              <a:rPr lang="sk-SK" baseline="0" dirty="0" smtClean="0"/>
              <a:t> byt </a:t>
            </a:r>
            <a:r>
              <a:rPr lang="sk-SK" baseline="0" dirty="0" err="1" smtClean="0"/>
              <a:t>idealny</a:t>
            </a:r>
            <a:r>
              <a:rPr lang="sk-SK" baseline="0" dirty="0" smtClean="0"/>
              <a:t> stav </a:t>
            </a:r>
            <a:r>
              <a:rPr lang="sk-SK" baseline="0" dirty="0" err="1" smtClean="0"/>
              <a:t>jednoznacny</a:t>
            </a:r>
            <a:r>
              <a:rPr lang="sk-SK" baseline="0" dirty="0" smtClean="0"/>
              <a:t>. Potrebujeme </a:t>
            </a:r>
            <a:r>
              <a:rPr lang="sk-SK" baseline="0" dirty="0" err="1" smtClean="0"/>
              <a:t>zistit</a:t>
            </a:r>
            <a:r>
              <a:rPr lang="sk-SK" baseline="0" dirty="0" smtClean="0"/>
              <a:t>, za </a:t>
            </a:r>
            <a:r>
              <a:rPr lang="sk-SK" baseline="0" dirty="0" err="1" smtClean="0"/>
              <a:t>akych</a:t>
            </a:r>
            <a:r>
              <a:rPr lang="sk-SK" baseline="0" dirty="0" smtClean="0"/>
              <a:t> podmienok v </a:t>
            </a:r>
            <a:r>
              <a:rPr lang="sk-SK" baseline="0" dirty="0" err="1" smtClean="0"/>
              <a:t>nasich</a:t>
            </a:r>
            <a:r>
              <a:rPr lang="sk-SK" baseline="0" dirty="0" smtClean="0"/>
              <a:t> pomeroch, </a:t>
            </a:r>
            <a:r>
              <a:rPr lang="sk-SK" baseline="0" dirty="0" err="1" smtClean="0"/>
              <a:t>ziskavali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studenti</a:t>
            </a:r>
            <a:r>
              <a:rPr lang="sk-SK" baseline="0" dirty="0" smtClean="0"/>
              <a:t> </a:t>
            </a:r>
            <a:r>
              <a:rPr lang="sk-SK" baseline="0" dirty="0" err="1" smtClean="0"/>
              <a:t>najlepsie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vysledky</a:t>
            </a:r>
            <a:r>
              <a:rPr lang="sk-SK" baseline="0" dirty="0" smtClean="0"/>
              <a:t>.</a:t>
            </a:r>
          </a:p>
          <a:p>
            <a:r>
              <a:rPr lang="sk-SK" baseline="0" dirty="0" err="1" smtClean="0"/>
              <a:t>Navyse</a:t>
            </a:r>
            <a:r>
              <a:rPr lang="sk-SK" baseline="0" dirty="0" smtClean="0"/>
              <a:t>, ak sa stav interakcie </a:t>
            </a:r>
            <a:r>
              <a:rPr lang="sk-SK" baseline="0" dirty="0" err="1" smtClean="0"/>
              <a:t>odlisuje</a:t>
            </a:r>
            <a:r>
              <a:rPr lang="sk-SK" baseline="0" dirty="0" smtClean="0"/>
              <a:t> od svojho </a:t>
            </a:r>
            <a:r>
              <a:rPr lang="sk-SK" baseline="0" dirty="0" err="1" smtClean="0"/>
              <a:t>idealneho</a:t>
            </a:r>
            <a:r>
              <a:rPr lang="sk-SK" baseline="0" dirty="0" smtClean="0"/>
              <a:t> stavu, tak </a:t>
            </a:r>
            <a:r>
              <a:rPr lang="sk-SK" baseline="0" dirty="0" err="1" smtClean="0"/>
              <a:t>pokial</a:t>
            </a:r>
            <a:r>
              <a:rPr lang="sk-SK" baseline="0" dirty="0" smtClean="0"/>
              <a:t> neviem, ako </a:t>
            </a:r>
            <a:r>
              <a:rPr lang="sk-SK" baseline="0" dirty="0" err="1" smtClean="0"/>
              <a:t>vplyvaju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rozne</a:t>
            </a:r>
            <a:r>
              <a:rPr lang="sk-SK" baseline="0" dirty="0" smtClean="0"/>
              <a:t> charakteristiky a prvky interakcie na </a:t>
            </a:r>
            <a:r>
              <a:rPr lang="sk-SK" baseline="0" dirty="0" err="1" smtClean="0"/>
              <a:t>uspesnost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riesenia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ulohy</a:t>
            </a:r>
            <a:r>
              <a:rPr lang="sk-SK" baseline="0" dirty="0" smtClean="0"/>
              <a:t>, tak ani neviem </a:t>
            </a:r>
            <a:r>
              <a:rPr lang="sk-SK" baseline="0" dirty="0" err="1" smtClean="0"/>
              <a:t>poradit</a:t>
            </a:r>
            <a:r>
              <a:rPr lang="sk-SK" baseline="0" dirty="0" smtClean="0"/>
              <a:t>, ako by mali </a:t>
            </a:r>
            <a:r>
              <a:rPr lang="sk-SK" baseline="0" dirty="0" err="1" smtClean="0"/>
              <a:t>spolupracovat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efektivnejsie</a:t>
            </a:r>
            <a:r>
              <a:rPr lang="sk-SK" baseline="0" dirty="0" smtClean="0"/>
              <a:t>.</a:t>
            </a:r>
          </a:p>
          <a:p>
            <a:r>
              <a:rPr lang="sk-SK" baseline="0" dirty="0" smtClean="0"/>
              <a:t>Okrem </a:t>
            </a:r>
            <a:r>
              <a:rPr lang="sk-SK" baseline="0" dirty="0" err="1" smtClean="0"/>
              <a:t>manazmentu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kolaboracie</a:t>
            </a:r>
            <a:r>
              <a:rPr lang="sk-SK" baseline="0" dirty="0" smtClean="0"/>
              <a:t>, potrebujem </a:t>
            </a:r>
            <a:r>
              <a:rPr lang="sk-SK" baseline="0" dirty="0" err="1" smtClean="0"/>
              <a:t>poznat</a:t>
            </a:r>
            <a:r>
              <a:rPr lang="sk-SK" baseline="0" dirty="0" smtClean="0"/>
              <a:t> vplyv </a:t>
            </a:r>
            <a:r>
              <a:rPr lang="sk-SK" baseline="0" dirty="0" err="1" smtClean="0"/>
              <a:t>charakteristik</a:t>
            </a:r>
            <a:r>
              <a:rPr lang="sk-SK" baseline="0" dirty="0" smtClean="0"/>
              <a:t> na </a:t>
            </a:r>
            <a:r>
              <a:rPr lang="sk-SK" baseline="0" dirty="0" err="1" smtClean="0"/>
              <a:t>pribeh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spoluprac</a:t>
            </a:r>
            <a:r>
              <a:rPr lang="sk-SK" baseline="0" dirty="0" smtClean="0"/>
              <a:t> aj pri </a:t>
            </a:r>
            <a:r>
              <a:rPr lang="sk-SK" baseline="0" dirty="0" err="1" smtClean="0"/>
              <a:t>navrhov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scenarov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spoluprace</a:t>
            </a:r>
            <a:r>
              <a:rPr lang="sk-SK" baseline="0" dirty="0" smtClean="0"/>
              <a:t>, v </a:t>
            </a:r>
            <a:r>
              <a:rPr lang="sk-SK" baseline="0" dirty="0" err="1" smtClean="0"/>
              <a:t>navrhu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kolaborativnych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prostredi</a:t>
            </a:r>
            <a:r>
              <a:rPr lang="sk-SK" baseline="0" dirty="0" smtClean="0"/>
              <a:t> atd.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6746F-6C28-4C66-82FB-EA27F99CEEE1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9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kazdemu</a:t>
            </a:r>
            <a:r>
              <a:rPr lang="sk-SK" baseline="0" dirty="0" smtClean="0"/>
              <a:t> bodu poviem </a:t>
            </a:r>
            <a:r>
              <a:rPr lang="sk-SK" baseline="0" dirty="0" err="1" smtClean="0"/>
              <a:t>zakladnu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informaciu</a:t>
            </a:r>
            <a:r>
              <a:rPr lang="sk-SK" baseline="0" dirty="0" smtClean="0"/>
              <a:t>, aby bolo jasne, </a:t>
            </a:r>
            <a:r>
              <a:rPr lang="sk-SK" baseline="0" dirty="0" err="1" smtClean="0"/>
              <a:t>ze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tych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dat</a:t>
            </a:r>
            <a:r>
              <a:rPr lang="sk-SK" baseline="0" dirty="0" smtClean="0"/>
              <a:t> je tam </a:t>
            </a:r>
            <a:r>
              <a:rPr lang="sk-SK" baseline="0" dirty="0" err="1" smtClean="0"/>
              <a:t>dost</a:t>
            </a:r>
            <a:r>
              <a:rPr lang="sk-SK" baseline="0" dirty="0" smtClean="0"/>
              <a:t> + poviem, </a:t>
            </a:r>
            <a:r>
              <a:rPr lang="sk-SK" baseline="0" dirty="0" err="1" smtClean="0"/>
              <a:t>ze</a:t>
            </a:r>
            <a:r>
              <a:rPr lang="sk-SK" baseline="0" dirty="0" smtClean="0"/>
              <a:t> ich bolo potrebne </a:t>
            </a:r>
            <a:r>
              <a:rPr lang="sk-SK" baseline="0" dirty="0" err="1" smtClean="0"/>
              <a:t>integrovat</a:t>
            </a:r>
            <a:r>
              <a:rPr lang="sk-SK" baseline="0" dirty="0" smtClean="0"/>
              <a:t> ako </a:t>
            </a:r>
            <a:r>
              <a:rPr lang="sk-SK" baseline="0" dirty="0" err="1" smtClean="0"/>
              <a:t>datovy</a:t>
            </a:r>
            <a:r>
              <a:rPr lang="sk-SK" baseline="0" dirty="0" smtClean="0"/>
              <a:t> sklad, </a:t>
            </a:r>
            <a:r>
              <a:rPr lang="sk-SK" baseline="0" dirty="0" err="1" smtClean="0"/>
              <a:t>co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tiez</a:t>
            </a:r>
            <a:r>
              <a:rPr lang="sk-SK" baseline="0" dirty="0" smtClean="0"/>
              <a:t> nebola </a:t>
            </a:r>
            <a:r>
              <a:rPr lang="sk-SK" baseline="0" dirty="0" err="1" smtClean="0"/>
              <a:t>trivialna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uloha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6746F-6C28-4C66-82FB-EA27F99CEEE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27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Z </a:t>
            </a:r>
            <a:r>
              <a:rPr lang="sk-SK" dirty="0" err="1" smtClean="0"/>
              <a:t>hladania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suvislosti</a:t>
            </a:r>
            <a:r>
              <a:rPr lang="sk-SK" baseline="0" dirty="0" smtClean="0"/>
              <a:t> medzi interakciou a </a:t>
            </a:r>
            <a:r>
              <a:rPr lang="sk-SK" baseline="0" dirty="0" err="1" smtClean="0"/>
              <a:t>vysledkami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pscyhologickych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dotaznikov</a:t>
            </a:r>
            <a:r>
              <a:rPr lang="sk-SK" baseline="0" dirty="0" smtClean="0"/>
              <a:t> </a:t>
            </a:r>
            <a:r>
              <a:rPr lang="sk-SK" baseline="0" dirty="0" err="1" smtClean="0"/>
              <a:t>BigFive</a:t>
            </a:r>
            <a:r>
              <a:rPr lang="sk-SK" baseline="0" dirty="0" smtClean="0"/>
              <a:t> sme zistili, </a:t>
            </a:r>
            <a:r>
              <a:rPr lang="sk-SK" baseline="0" dirty="0" err="1" smtClean="0"/>
              <a:t>ze</a:t>
            </a:r>
            <a:r>
              <a:rPr lang="sk-SK" baseline="0" dirty="0" smtClean="0"/>
              <a:t>...</a:t>
            </a:r>
          </a:p>
          <a:p>
            <a:r>
              <a:rPr lang="sk-SK" dirty="0" smtClean="0"/>
              <a:t>... </a:t>
            </a:r>
            <a:r>
              <a:rPr lang="sk-SK" dirty="0" err="1" smtClean="0"/>
              <a:t>co</a:t>
            </a:r>
            <a:r>
              <a:rPr lang="sk-SK" baseline="0" dirty="0" smtClean="0"/>
              <a:t> </a:t>
            </a:r>
            <a:r>
              <a:rPr lang="sk-SK" baseline="0" dirty="0" err="1" smtClean="0"/>
              <a:t>nam</a:t>
            </a:r>
            <a:r>
              <a:rPr lang="sk-SK" baseline="0" dirty="0" smtClean="0"/>
              <a:t> </a:t>
            </a:r>
            <a:r>
              <a:rPr lang="sk-SK" baseline="0" dirty="0" err="1" smtClean="0"/>
              <a:t>moze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posluzit</a:t>
            </a:r>
            <a:r>
              <a:rPr lang="sk-SK" baseline="0" dirty="0" smtClean="0"/>
              <a:t> pre ...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6746F-6C28-4C66-82FB-EA27F99CEEE1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003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Dalej</a:t>
            </a:r>
            <a:r>
              <a:rPr lang="sk-SK" dirty="0" smtClean="0"/>
              <a:t> sme zistili </a:t>
            </a:r>
            <a:r>
              <a:rPr lang="sk-SK" dirty="0" err="1" smtClean="0"/>
              <a:t>ze</a:t>
            </a:r>
            <a:r>
              <a:rPr lang="sk-SK" dirty="0" smtClean="0"/>
              <a:t>, ...</a:t>
            </a:r>
          </a:p>
          <a:p>
            <a:r>
              <a:rPr lang="sk-SK" dirty="0" smtClean="0"/>
              <a:t>A ku </a:t>
            </a:r>
            <a:r>
              <a:rPr lang="sk-SK" dirty="0" err="1" smtClean="0"/>
              <a:t>kazdemu</a:t>
            </a:r>
            <a:r>
              <a:rPr lang="sk-SK" dirty="0" smtClean="0"/>
              <a:t> bodu uvediem,</a:t>
            </a:r>
            <a:r>
              <a:rPr lang="sk-SK" baseline="0" dirty="0" smtClean="0"/>
              <a:t> </a:t>
            </a:r>
            <a:r>
              <a:rPr lang="sk-SK" baseline="0" dirty="0" err="1" smtClean="0"/>
              <a:t>aku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implikaciu</a:t>
            </a:r>
            <a:r>
              <a:rPr lang="sk-SK" baseline="0" dirty="0" smtClean="0"/>
              <a:t> to ma </a:t>
            </a:r>
            <a:r>
              <a:rPr lang="sk-SK" baseline="0" dirty="0" err="1" smtClean="0"/>
              <a:t>bud</a:t>
            </a:r>
            <a:r>
              <a:rPr lang="sk-SK" baseline="0" dirty="0" smtClean="0"/>
              <a:t> pre riadenie </a:t>
            </a:r>
            <a:r>
              <a:rPr lang="sk-SK" baseline="0" dirty="0" err="1" smtClean="0"/>
              <a:t>spoluprace</a:t>
            </a:r>
            <a:r>
              <a:rPr lang="sk-SK" baseline="0" dirty="0" smtClean="0"/>
              <a:t> alebo pre </a:t>
            </a:r>
            <a:r>
              <a:rPr lang="sk-SK" baseline="0" dirty="0" err="1" smtClean="0"/>
              <a:t>navrh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vzdelavacich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scenarov</a:t>
            </a:r>
            <a:r>
              <a:rPr lang="sk-SK" baseline="0" dirty="0" smtClean="0"/>
              <a:t> alebo pre </a:t>
            </a:r>
            <a:r>
              <a:rPr lang="sk-SK" baseline="0" dirty="0" err="1" smtClean="0"/>
              <a:t>navrh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prostredi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6746F-6C28-4C66-82FB-EA27F99CEEE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4318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Toto je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zrhnutie</a:t>
            </a:r>
            <a:r>
              <a:rPr lang="en-US" dirty="0" smtClean="0"/>
              <a:t>,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naco</a:t>
            </a:r>
            <a:r>
              <a:rPr lang="en-US" dirty="0" smtClean="0"/>
              <a:t> je to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vlastne</a:t>
            </a:r>
            <a:r>
              <a:rPr lang="en-US" dirty="0" smtClean="0"/>
              <a:t> </a:t>
            </a:r>
            <a:r>
              <a:rPr lang="en-US" dirty="0" err="1" smtClean="0"/>
              <a:t>dobre</a:t>
            </a:r>
            <a:r>
              <a:rPr lang="en-US" dirty="0" smtClean="0"/>
              <a:t> a </a:t>
            </a:r>
            <a:r>
              <a:rPr lang="en-US" dirty="0" err="1" smtClean="0"/>
              <a:t>inicializacia</a:t>
            </a:r>
            <a:r>
              <a:rPr lang="en-US" dirty="0" smtClean="0"/>
              <a:t> k </a:t>
            </a:r>
            <a:r>
              <a:rPr lang="en-US" dirty="0" err="1" smtClean="0"/>
              <a:t>diskusii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6746F-6C28-4C66-82FB-EA27F99CEEE1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574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AutoShape 4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AutoShape 6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9" name="AutoShape 8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0" name="Picture 10" descr="E:\!Docasny\template\logo_pewe_titled_fullcolor_lbcg_fi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51" y="6340475"/>
            <a:ext cx="11144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E:\My School\! Diplomovy Projekt\Conference - ACM SPY\Prezentacie\STU-FIIT-zfv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353175"/>
            <a:ext cx="10144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0825" y="3861048"/>
            <a:ext cx="5254625" cy="936104"/>
          </a:xfrm>
          <a:prstGeom prst="rect">
            <a:avLst/>
          </a:prstGeom>
        </p:spPr>
        <p:txBody>
          <a:bodyPr/>
          <a:lstStyle>
            <a:lvl1pPr algn="l">
              <a:defRPr sz="2400" b="1" baseline="0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es-ES" dirty="0"/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10"/>
          </p:nvPr>
        </p:nvSpPr>
        <p:spPr>
          <a:xfrm>
            <a:off x="6516216" y="6165304"/>
            <a:ext cx="2448397" cy="69269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>
                <a:solidFill>
                  <a:srgbClr val="996633"/>
                </a:solidFill>
              </a:defRPr>
            </a:lvl1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22" name="Podnadpis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5248672" cy="72008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rgbClr val="99663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dirty="0" smtClean="0"/>
              <a:t>Kliknite sem a upravte štýl predlohy podnadpisov.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416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D3305797-6ADE-4548-B6F4-76918F6FB208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sz="2400">
                <a:solidFill>
                  <a:srgbClr val="996633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932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99663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5622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E330A2A0-430E-42B0-9107-7B50DA999FBF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3711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3711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11" name="Nadpis 7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0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03DD057B-41B4-4A50-BD00-F88F996C6210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6633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6633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12" name="Nadpis 7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864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E1763610-102E-4DCD-BB49-F451DA94EB0D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560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AFB25923-7891-4090-BE45-FDCD7C8E7176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E6E6A7CE-9637-4DBD-9365-25F909AD8ECE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22C1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953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2" r:id="rId3"/>
    <p:sldLayoutId id="2147483735" r:id="rId4"/>
    <p:sldLayoutId id="2147483736" r:id="rId5"/>
    <p:sldLayoutId id="2147483737" r:id="rId6"/>
    <p:sldLayoutId id="2147483738" r:id="rId7"/>
    <p:sldLayoutId id="2147483739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 bwMode="auto">
          <a:xfrm>
            <a:off x="250825" y="3860800"/>
            <a:ext cx="5254625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dirty="0" smtClean="0"/>
              <a:t>Vplyv </a:t>
            </a:r>
            <a:r>
              <a:rPr lang="sk-SK" dirty="0"/>
              <a:t>charakteristík jednotlivcov na priebeh spolupráce </a:t>
            </a:r>
            <a:endParaRPr lang="sk-SK" dirty="0" smtClean="0"/>
          </a:p>
        </p:txBody>
      </p:sp>
      <p:sp>
        <p:nvSpPr>
          <p:cNvPr id="8195" name="Zástupný symbol textu 2"/>
          <p:cNvSpPr>
            <a:spLocks noGrp="1"/>
          </p:cNvSpPr>
          <p:nvPr>
            <p:ph type="body" sz="quarter" idx="10"/>
          </p:nvPr>
        </p:nvSpPr>
        <p:spPr bwMode="auto">
          <a:xfrm>
            <a:off x="6516688" y="6165850"/>
            <a:ext cx="244792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b="1" dirty="0"/>
              <a:t>WIKT 2012</a:t>
            </a:r>
          </a:p>
          <a:p>
            <a:r>
              <a:rPr lang="sk-SK" dirty="0"/>
              <a:t>22. – 23. november 2012</a:t>
            </a:r>
          </a:p>
          <a:p>
            <a:endParaRPr lang="sk-SK" dirty="0" smtClean="0"/>
          </a:p>
        </p:txBody>
      </p:sp>
      <p:sp>
        <p:nvSpPr>
          <p:cNvPr id="8196" name="Podnadpis 3"/>
          <p:cNvSpPr>
            <a:spLocks noGrp="1"/>
          </p:cNvSpPr>
          <p:nvPr>
            <p:ph type="subTitle" idx="1"/>
          </p:nvPr>
        </p:nvSpPr>
        <p:spPr bwMode="auto">
          <a:xfrm>
            <a:off x="250825" y="4868863"/>
            <a:ext cx="5249863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dirty="0" smtClean="0"/>
              <a:t> </a:t>
            </a:r>
            <a:r>
              <a:rPr lang="sk-SK" dirty="0"/>
              <a:t>Ivan Srba, Mária Bieliková 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323599"/>
              </p:ext>
            </p:extLst>
          </p:nvPr>
        </p:nvGraphicFramePr>
        <p:xfrm>
          <a:off x="323528" y="1700808"/>
          <a:ext cx="381642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potrebujeme poznať vplyv charakteristík na priebeh spolupráce?</a:t>
            </a:r>
            <a:endParaRPr lang="sk-SK" dirty="0"/>
          </a:p>
        </p:txBody>
      </p:sp>
      <p:sp>
        <p:nvSpPr>
          <p:cNvPr id="5" name="Zástupný symbol obsahu 1"/>
          <p:cNvSpPr txBox="1">
            <a:spLocks/>
          </p:cNvSpPr>
          <p:nvPr/>
        </p:nvSpPr>
        <p:spPr>
          <a:xfrm>
            <a:off x="4139952" y="1600200"/>
            <a:ext cx="4546848" cy="46371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800"/>
              </a:spcBef>
              <a:spcAft>
                <a:spcPct val="0"/>
              </a:spcAft>
              <a:buChar char="•"/>
              <a:defRPr sz="2400">
                <a:solidFill>
                  <a:srgbClr val="9966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22C16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22C16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422C16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22C16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sk-SK" dirty="0" smtClean="0"/>
              <a:t>Cyklus manažmentu kolaborácie</a:t>
            </a:r>
          </a:p>
          <a:p>
            <a:pPr lvl="1"/>
            <a:r>
              <a:rPr lang="sk-SK" dirty="0" smtClean="0"/>
              <a:t>Aby </a:t>
            </a:r>
            <a:r>
              <a:rPr lang="sk-SK" dirty="0" smtClean="0"/>
              <a:t>sme vedeli poskytnúť rady a viesť kolaboráciu, potrebujeme poznať, ako </a:t>
            </a:r>
            <a:r>
              <a:rPr lang="sk-SK" b="1" dirty="0" smtClean="0"/>
              <a:t>vplývajú </a:t>
            </a:r>
            <a:r>
              <a:rPr lang="en-US" b="1" dirty="0" err="1" smtClean="0"/>
              <a:t>charakteristiky</a:t>
            </a:r>
            <a:r>
              <a:rPr lang="en-US" b="1" dirty="0" smtClean="0"/>
              <a:t> a </a:t>
            </a:r>
            <a:r>
              <a:rPr lang="sk-SK" b="1" dirty="0" smtClean="0"/>
              <a:t>aktivity </a:t>
            </a:r>
            <a:r>
              <a:rPr lang="en-US" b="1" dirty="0" err="1" smtClean="0"/>
              <a:t>pou</a:t>
            </a:r>
            <a:r>
              <a:rPr lang="sk-SK" b="1" dirty="0" err="1" smtClean="0"/>
              <a:t>žívateľov</a:t>
            </a:r>
            <a:r>
              <a:rPr lang="sk-SK" b="1" dirty="0" smtClean="0"/>
              <a:t> na </a:t>
            </a:r>
            <a:r>
              <a:rPr lang="sk-SK" b="1" dirty="0" smtClean="0"/>
              <a:t>efektívnosť a úspešnosť spolupráce</a:t>
            </a:r>
          </a:p>
          <a:p>
            <a:r>
              <a:rPr lang="sk-SK" dirty="0" smtClean="0"/>
              <a:t>Návrh scenárov spolupráce</a:t>
            </a:r>
          </a:p>
          <a:p>
            <a:r>
              <a:rPr lang="sk-SK" dirty="0" smtClean="0"/>
              <a:t>Návrh </a:t>
            </a:r>
            <a:r>
              <a:rPr lang="sk-SK" dirty="0" err="1" smtClean="0"/>
              <a:t>kolaboratívnych</a:t>
            </a:r>
            <a:r>
              <a:rPr lang="sk-SK" dirty="0" smtClean="0"/>
              <a:t> prostredí</a:t>
            </a:r>
          </a:p>
        </p:txBody>
      </p:sp>
      <p:sp>
        <p:nvSpPr>
          <p:cNvPr id="6" name="Obdĺžnik 5"/>
          <p:cNvSpPr/>
          <p:nvPr/>
        </p:nvSpPr>
        <p:spPr>
          <a:xfrm>
            <a:off x="107504" y="5509681"/>
            <a:ext cx="396044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996633"/>
                </a:solidFill>
              </a:rPr>
              <a:t>Soller</a:t>
            </a:r>
            <a:r>
              <a:rPr lang="en-US" sz="1100" dirty="0">
                <a:solidFill>
                  <a:srgbClr val="996633"/>
                </a:solidFill>
              </a:rPr>
              <a:t>, A., </a:t>
            </a:r>
            <a:r>
              <a:rPr lang="en-US" sz="1100" dirty="0" err="1">
                <a:solidFill>
                  <a:srgbClr val="996633"/>
                </a:solidFill>
              </a:rPr>
              <a:t>Martínez</a:t>
            </a:r>
            <a:r>
              <a:rPr lang="en-US" sz="1100" dirty="0">
                <a:solidFill>
                  <a:srgbClr val="996633"/>
                </a:solidFill>
              </a:rPr>
              <a:t>, A., </a:t>
            </a:r>
            <a:r>
              <a:rPr lang="en-US" sz="1100" dirty="0" err="1">
                <a:solidFill>
                  <a:srgbClr val="996633"/>
                </a:solidFill>
              </a:rPr>
              <a:t>Jermann</a:t>
            </a:r>
            <a:r>
              <a:rPr lang="en-US" sz="1100" dirty="0">
                <a:solidFill>
                  <a:srgbClr val="996633"/>
                </a:solidFill>
              </a:rPr>
              <a:t>, P., &amp; </a:t>
            </a:r>
            <a:r>
              <a:rPr lang="en-US" sz="1100" dirty="0" err="1">
                <a:solidFill>
                  <a:srgbClr val="996633"/>
                </a:solidFill>
              </a:rPr>
              <a:t>Muehlenbrock</a:t>
            </a:r>
            <a:r>
              <a:rPr lang="en-US" sz="1100" dirty="0">
                <a:solidFill>
                  <a:srgbClr val="996633"/>
                </a:solidFill>
              </a:rPr>
              <a:t>, M. (2005). From Mirroring to Guiding: A Review of State of the Art Technology for Supporting Collaborative Learning. </a:t>
            </a:r>
            <a:r>
              <a:rPr lang="en-US" sz="1100" i="1" dirty="0">
                <a:solidFill>
                  <a:srgbClr val="996633"/>
                </a:solidFill>
              </a:rPr>
              <a:t>International Journal of Artificial Intelligence in Education</a:t>
            </a:r>
            <a:r>
              <a:rPr lang="en-US" sz="1100" dirty="0">
                <a:solidFill>
                  <a:srgbClr val="996633"/>
                </a:solidFill>
              </a:rPr>
              <a:t>, 15(4), 261–290</a:t>
            </a:r>
            <a:r>
              <a:rPr lang="en-US" sz="1100" dirty="0" smtClean="0">
                <a:solidFill>
                  <a:srgbClr val="996633"/>
                </a:solidFill>
              </a:rPr>
              <a:t>.</a:t>
            </a:r>
            <a:endParaRPr lang="en-US" sz="1100" dirty="0">
              <a:solidFill>
                <a:srgbClr val="9966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45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PopCorm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Pop</a:t>
            </a:r>
            <a:r>
              <a:rPr lang="sk-SK" dirty="0" err="1"/>
              <a:t>ular</a:t>
            </a:r>
            <a:r>
              <a:rPr lang="sk-SK" dirty="0"/>
              <a:t> </a:t>
            </a:r>
            <a:r>
              <a:rPr lang="sk-SK" i="1" dirty="0" err="1"/>
              <a:t>Co</a:t>
            </a:r>
            <a:r>
              <a:rPr lang="sk-SK" dirty="0" err="1"/>
              <a:t>llaborative</a:t>
            </a:r>
            <a:r>
              <a:rPr lang="sk-SK" dirty="0"/>
              <a:t> </a:t>
            </a:r>
            <a:r>
              <a:rPr lang="sk-SK" dirty="0" err="1"/>
              <a:t>Platfo</a:t>
            </a:r>
            <a:r>
              <a:rPr lang="sk-SK" i="1" dirty="0" err="1"/>
              <a:t>rm</a:t>
            </a:r>
            <a:r>
              <a:rPr lang="sk-SK" dirty="0"/>
              <a:t>) </a:t>
            </a:r>
            <a:endParaRPr lang="sk-SK" dirty="0" smtClean="0"/>
          </a:p>
          <a:p>
            <a:pPr lvl="1"/>
            <a:r>
              <a:rPr lang="sk-SK" dirty="0"/>
              <a:t>Pre overenie mojej diplomovej práce: návrh metódy pre automatické vytváranie krátkodobých dynamických skupín</a:t>
            </a:r>
          </a:p>
          <a:p>
            <a:pPr lvl="1"/>
            <a:r>
              <a:rPr lang="sk-SK" dirty="0" smtClean="0"/>
              <a:t>Dlhodobý </a:t>
            </a:r>
            <a:r>
              <a:rPr lang="sk-SK" dirty="0"/>
              <a:t>riadený a neriadený experiment</a:t>
            </a:r>
          </a:p>
          <a:p>
            <a:pPr lvl="1"/>
            <a:r>
              <a:rPr lang="sk-SK" dirty="0" smtClean="0"/>
              <a:t>Štatistika:</a:t>
            </a:r>
          </a:p>
          <a:p>
            <a:pPr lvl="2"/>
            <a:r>
              <a:rPr lang="sk-SK" dirty="0" smtClean="0"/>
              <a:t>110 študentov, 254 skupín, 3763 aktivít</a:t>
            </a:r>
          </a:p>
          <a:p>
            <a:r>
              <a:rPr lang="sk-SK" dirty="0" smtClean="0"/>
              <a:t>Vzdelávací systém ALEF</a:t>
            </a:r>
          </a:p>
          <a:p>
            <a:pPr lvl="1"/>
            <a:r>
              <a:rPr lang="sk-SK" dirty="0" smtClean="0"/>
              <a:t>Pre individuálne štúdium vzdelávacích materiálov</a:t>
            </a:r>
          </a:p>
          <a:p>
            <a:r>
              <a:rPr lang="sk-SK" dirty="0" smtClean="0"/>
              <a:t>Psychologické dotazníky</a:t>
            </a:r>
          </a:p>
          <a:p>
            <a:pPr lvl="1"/>
            <a:r>
              <a:rPr lang="sk-SK" dirty="0" smtClean="0"/>
              <a:t>Dotazník </a:t>
            </a:r>
            <a:r>
              <a:rPr lang="sk-SK" dirty="0" err="1" smtClean="0"/>
              <a:t>BigFive</a:t>
            </a:r>
            <a:r>
              <a:rPr lang="sk-SK" dirty="0" smtClean="0"/>
              <a:t> vyhodnotený tímom psychológov</a:t>
            </a:r>
          </a:p>
          <a:p>
            <a:r>
              <a:rPr lang="sk-SK" dirty="0"/>
              <a:t>Akademické </a:t>
            </a:r>
            <a:r>
              <a:rPr lang="sk-SK" dirty="0" smtClean="0"/>
              <a:t>výsledky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Opis analyzovaných integrovaných dát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71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Vplyv osobnostných charakteristík na interakciu</a:t>
            </a:r>
          </a:p>
          <a:p>
            <a:pPr lvl="1"/>
            <a:r>
              <a:rPr lang="sk-SK" dirty="0" smtClean="0"/>
              <a:t>Neurotici </a:t>
            </a:r>
            <a:r>
              <a:rPr lang="sk-SK" dirty="0"/>
              <a:t>často žiadajú o pozornosť, navrhujú lepšie riešenia, upozorňujú na chyby, ...</a:t>
            </a:r>
          </a:p>
          <a:p>
            <a:pPr lvl="1"/>
            <a:r>
              <a:rPr lang="sk-SK" dirty="0"/>
              <a:t>Extroverti často chvália a pýtajú sa na vysvetlenie</a:t>
            </a:r>
          </a:p>
          <a:p>
            <a:pPr lvl="1"/>
            <a:r>
              <a:rPr lang="sk-SK" dirty="0"/>
              <a:t>Svedomití sa často pýtajú na vysvetlenie a tiež ho aj často </a:t>
            </a:r>
            <a:r>
              <a:rPr lang="sk-SK" dirty="0" smtClean="0"/>
              <a:t>poskytujú</a:t>
            </a:r>
          </a:p>
          <a:p>
            <a:pPr lvl="2"/>
            <a:r>
              <a:rPr lang="sk-SK" dirty="0">
                <a:solidFill>
                  <a:srgbClr val="996633"/>
                </a:solidFill>
              </a:rPr>
              <a:t>Na základe psychologických charakteristík vieme ovplyvniť rozdeľovanie študentov do skupín tak, aby sa vhodne dopĺňali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Analýza vplyvu charakteristík na priebeh spolupráce a odvodené implikácie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76419"/>
              </p:ext>
            </p:extLst>
          </p:nvPr>
        </p:nvGraphicFramePr>
        <p:xfrm>
          <a:off x="179512" y="4581128"/>
          <a:ext cx="8856983" cy="1297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224136"/>
                <a:gridCol w="1008112"/>
                <a:gridCol w="1012078"/>
                <a:gridCol w="920909"/>
                <a:gridCol w="920909"/>
                <a:gridCol w="920909"/>
                <a:gridCol w="920909"/>
                <a:gridCol w="920909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 smtClean="0">
                          <a:effectLst/>
                        </a:rPr>
                        <a:t>Navrhovanie</a:t>
                      </a:r>
                      <a:r>
                        <a:rPr lang="sk-SK" sz="1100" b="1" u="none" strike="noStrike" baseline="0" dirty="0" smtClean="0">
                          <a:effectLst/>
                        </a:rPr>
                        <a:t> lepšieho riešenia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 smtClean="0">
                          <a:effectLst/>
                        </a:rPr>
                        <a:t>Upozornenie na chybu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 smtClean="0">
                          <a:effectLst/>
                        </a:rPr>
                        <a:t>Požiadanie o vysvetlenie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 smtClean="0">
                          <a:effectLst/>
                        </a:rPr>
                        <a:t>Podanie vysvetlenia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 smtClean="0">
                          <a:effectLst/>
                        </a:rPr>
                        <a:t>Požiadanie o pozornosť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 smtClean="0">
                          <a:effectLst/>
                        </a:rPr>
                        <a:t>Napísanie pochvaly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 smtClean="0">
                          <a:effectLst/>
                        </a:rPr>
                        <a:t>Navrhnutie akcie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 smtClean="0">
                          <a:effectLst/>
                        </a:rPr>
                        <a:t>Napísanie komentára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dirty="0" err="1" smtClean="0"/>
                        <a:t>Neurotizmus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0,414</a:t>
                      </a:r>
                      <a:endParaRPr lang="sk-S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0,433</a:t>
                      </a:r>
                      <a:endParaRPr lang="sk-S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0,008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0,263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0,455</a:t>
                      </a:r>
                      <a:endParaRPr lang="sk-S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0,204</a:t>
                      </a:r>
                      <a:endParaRPr lang="sk-S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0,193</a:t>
                      </a:r>
                      <a:endParaRPr lang="sk-S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0,295</a:t>
                      </a:r>
                      <a:endParaRPr lang="sk-S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dirty="0" err="1" smtClean="0"/>
                        <a:t>Extraverzia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0,148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0,326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0,244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0,212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0,196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0,165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0,034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0,087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dirty="0" smtClean="0"/>
                        <a:t>Otvorenosť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-0,213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0,214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0,066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0099CC"/>
                          </a:solidFill>
                          <a:effectLst/>
                        </a:rPr>
                        <a:t>-0,198</a:t>
                      </a:r>
                      <a:endParaRPr lang="sk-SK" sz="1100" b="0" i="0" u="none" strike="noStrike" dirty="0">
                        <a:solidFill>
                          <a:srgbClr val="0099C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-0,185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-0,004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-0,151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0099CC"/>
                          </a:solidFill>
                          <a:effectLst/>
                        </a:rPr>
                        <a:t>-0,196</a:t>
                      </a:r>
                      <a:endParaRPr lang="sk-SK" sz="1100" b="0" i="0" u="none" strike="noStrike" dirty="0">
                        <a:solidFill>
                          <a:srgbClr val="0099C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dirty="0" smtClean="0"/>
                        <a:t>Príjemnosť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0099CC"/>
                          </a:solidFill>
                          <a:effectLst/>
                        </a:rPr>
                        <a:t>-0,272</a:t>
                      </a:r>
                      <a:endParaRPr lang="sk-SK" sz="1100" b="0" i="0" u="none" strike="noStrike" dirty="0">
                        <a:solidFill>
                          <a:srgbClr val="0099C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0099CC"/>
                          </a:solidFill>
                          <a:effectLst/>
                        </a:rPr>
                        <a:t>-0,171</a:t>
                      </a:r>
                      <a:endParaRPr lang="sk-SK" sz="1100" b="0" i="0" u="none" strike="noStrike" dirty="0">
                        <a:solidFill>
                          <a:srgbClr val="0099C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0099CC"/>
                          </a:solidFill>
                          <a:effectLst/>
                        </a:rPr>
                        <a:t>-0,311</a:t>
                      </a:r>
                      <a:endParaRPr lang="sk-SK" sz="1100" b="0" i="0" u="none" strike="noStrike" dirty="0">
                        <a:solidFill>
                          <a:srgbClr val="0099C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-0,077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0099CC"/>
                          </a:solidFill>
                          <a:effectLst/>
                        </a:rPr>
                        <a:t>-0,288</a:t>
                      </a:r>
                      <a:endParaRPr lang="sk-SK" sz="1100" b="0" i="0" u="none" strike="noStrike" dirty="0">
                        <a:solidFill>
                          <a:srgbClr val="0099C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0099CC"/>
                          </a:solidFill>
                          <a:effectLst/>
                        </a:rPr>
                        <a:t>-0,242</a:t>
                      </a:r>
                      <a:endParaRPr lang="sk-SK" sz="1100" b="0" i="0" u="none" strike="noStrike" dirty="0">
                        <a:solidFill>
                          <a:srgbClr val="0099C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0099CC"/>
                          </a:solidFill>
                          <a:effectLst/>
                        </a:rPr>
                        <a:t>-0,224</a:t>
                      </a:r>
                      <a:endParaRPr lang="sk-SK" sz="1100" b="0" i="0" u="none" strike="noStrike" dirty="0">
                        <a:solidFill>
                          <a:srgbClr val="0099C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-0,131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dirty="0" smtClean="0"/>
                        <a:t>Svedomitosť 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-0,131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-0,146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0,344</a:t>
                      </a:r>
                      <a:endParaRPr lang="sk-S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0,402</a:t>
                      </a:r>
                      <a:endParaRPr lang="sk-S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-0,225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smtClean="0">
                          <a:effectLst/>
                        </a:rPr>
                        <a:t>0,008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smtClean="0">
                          <a:effectLst/>
                        </a:rPr>
                        <a:t>-0,153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smtClean="0">
                          <a:effectLst/>
                        </a:rPr>
                        <a:t>-0,136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00129" y="5949280"/>
            <a:ext cx="721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996633"/>
                </a:solidFill>
              </a:rPr>
              <a:t>Korelácia psychologických charakteristík a intenzity používania aktivít</a:t>
            </a:r>
            <a:endParaRPr lang="sk-SK" dirty="0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 pozitívnemu </a:t>
            </a:r>
            <a:r>
              <a:rPr lang="sk-SK" dirty="0"/>
              <a:t>výsledku spolupráce študentov </a:t>
            </a:r>
            <a:r>
              <a:rPr lang="sk-SK" dirty="0" smtClean="0"/>
              <a:t>prispieva:</a:t>
            </a:r>
          </a:p>
          <a:p>
            <a:pPr lvl="1"/>
            <a:r>
              <a:rPr lang="sk-SK" dirty="0" smtClean="0"/>
              <a:t>Samoregulácia študentov (</a:t>
            </a:r>
            <a:r>
              <a:rPr lang="sk-SK" dirty="0"/>
              <a:t>napísanie </a:t>
            </a:r>
            <a:r>
              <a:rPr lang="sk-SK" dirty="0" smtClean="0"/>
              <a:t>pochvaly, </a:t>
            </a:r>
            <a:r>
              <a:rPr lang="sk-SK" dirty="0"/>
              <a:t>navrhnutie </a:t>
            </a:r>
            <a:r>
              <a:rPr lang="sk-SK" dirty="0" smtClean="0"/>
              <a:t>akcie, </a:t>
            </a:r>
            <a:r>
              <a:rPr lang="sk-SK" dirty="0"/>
              <a:t>upozornenie na </a:t>
            </a:r>
            <a:r>
              <a:rPr lang="sk-SK" dirty="0" smtClean="0"/>
              <a:t>chybu)</a:t>
            </a:r>
          </a:p>
          <a:p>
            <a:pPr lvl="2"/>
            <a:r>
              <a:rPr lang="sk-SK" dirty="0" smtClean="0">
                <a:solidFill>
                  <a:srgbClr val="996633"/>
                </a:solidFill>
              </a:rPr>
              <a:t>Nie je potrebná explicitná kontrola pedagóga, stačí študentom poskytovať vhodné rady a koordinovať ich spoluprácu</a:t>
            </a:r>
          </a:p>
          <a:p>
            <a:pPr lvl="1"/>
            <a:r>
              <a:rPr lang="sk-SK" dirty="0" smtClean="0"/>
              <a:t>Schopnosť študentov rozdeliť si prácu na niekoľko menších častí</a:t>
            </a:r>
          </a:p>
          <a:p>
            <a:pPr lvl="2"/>
            <a:r>
              <a:rPr lang="sk-SK" dirty="0">
                <a:solidFill>
                  <a:srgbClr val="996633"/>
                </a:solidFill>
              </a:rPr>
              <a:t>Úlohy musia byť navrhnuté tak, aby sa dali jednoduchým spôsobom rozdeliť na niekoľko menších častí, ktorých parciálne výsledky dokážu študenti následne spojiť do jedného </a:t>
            </a:r>
            <a:r>
              <a:rPr lang="sk-SK" dirty="0" smtClean="0">
                <a:solidFill>
                  <a:srgbClr val="996633"/>
                </a:solidFill>
              </a:rPr>
              <a:t>riešenia</a:t>
            </a:r>
            <a:endParaRPr lang="sk-SK" dirty="0">
              <a:solidFill>
                <a:srgbClr val="996633"/>
              </a:solidFill>
            </a:endParaRPr>
          </a:p>
          <a:p>
            <a:pPr lvl="1"/>
            <a:r>
              <a:rPr lang="sk-SK" dirty="0" smtClean="0"/>
              <a:t>Schopnosť študentov rozdeliť si prácu rovnomerne</a:t>
            </a:r>
          </a:p>
          <a:p>
            <a:pPr lvl="2"/>
            <a:r>
              <a:rPr lang="sk-SK" dirty="0" err="1">
                <a:solidFill>
                  <a:srgbClr val="996633"/>
                </a:solidFill>
              </a:rPr>
              <a:t>Kolaboratívne</a:t>
            </a:r>
            <a:r>
              <a:rPr lang="sk-SK" dirty="0">
                <a:solidFill>
                  <a:srgbClr val="996633"/>
                </a:solidFill>
              </a:rPr>
              <a:t> prostredie musí študentom umožňovať pracovať na úlohe </a:t>
            </a:r>
            <a:r>
              <a:rPr lang="sk-SK" dirty="0" smtClean="0">
                <a:solidFill>
                  <a:srgbClr val="996633"/>
                </a:solidFill>
              </a:rPr>
              <a:t>paralelne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Analýza vplyvu charakteristík na priebeh </a:t>
            </a:r>
            <a:r>
              <a:rPr lang="sk-SK" dirty="0" smtClean="0"/>
              <a:t>spolupráce a odvodené implikácie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79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 pozitívnemu </a:t>
            </a:r>
            <a:r>
              <a:rPr lang="sk-SK" dirty="0"/>
              <a:t>výsledku spolupráce študentov </a:t>
            </a:r>
            <a:r>
              <a:rPr lang="sk-SK" dirty="0" smtClean="0"/>
              <a:t>prispieva:</a:t>
            </a:r>
          </a:p>
          <a:p>
            <a:pPr lvl="1"/>
            <a:r>
              <a:rPr lang="sk-SK" dirty="0" smtClean="0"/>
              <a:t>Kritické hodnotenie vytváraného výsledku</a:t>
            </a:r>
          </a:p>
          <a:p>
            <a:pPr lvl="2"/>
            <a:r>
              <a:rPr lang="sk-SK" dirty="0" err="1">
                <a:solidFill>
                  <a:srgbClr val="996633"/>
                </a:solidFill>
              </a:rPr>
              <a:t>Kolaboratívne</a:t>
            </a:r>
            <a:r>
              <a:rPr lang="sk-SK" dirty="0">
                <a:solidFill>
                  <a:srgbClr val="996633"/>
                </a:solidFill>
              </a:rPr>
              <a:t> prostredie by malo poskytovať nástroje </a:t>
            </a:r>
            <a:r>
              <a:rPr lang="sk-SK" dirty="0" smtClean="0">
                <a:solidFill>
                  <a:srgbClr val="996633"/>
                </a:solidFill>
              </a:rPr>
              <a:t>pre hodnotenie a poskytovanie spätnej väzby</a:t>
            </a:r>
            <a:endParaRPr lang="sk-SK" dirty="0">
              <a:solidFill>
                <a:srgbClr val="996633"/>
              </a:solidFill>
            </a:endParaRPr>
          </a:p>
          <a:p>
            <a:pPr lvl="1"/>
            <a:r>
              <a:rPr lang="sk-SK" dirty="0" smtClean="0"/>
              <a:t>Snaha </a:t>
            </a:r>
            <a:r>
              <a:rPr lang="sk-SK" dirty="0"/>
              <a:t>vytvárať obsah tak, aby bol zrozumiteľný pre všetkých členov </a:t>
            </a:r>
            <a:r>
              <a:rPr lang="sk-SK" dirty="0" smtClean="0"/>
              <a:t>skupiny</a:t>
            </a:r>
          </a:p>
          <a:p>
            <a:pPr lvl="2"/>
            <a:r>
              <a:rPr lang="sk-SK" dirty="0" err="1">
                <a:solidFill>
                  <a:srgbClr val="996633"/>
                </a:solidFill>
              </a:rPr>
              <a:t>Kolaboratívne</a:t>
            </a:r>
            <a:r>
              <a:rPr lang="sk-SK" dirty="0">
                <a:solidFill>
                  <a:srgbClr val="996633"/>
                </a:solidFill>
              </a:rPr>
              <a:t> prostredie by malo poskytovať nástroje pre </a:t>
            </a:r>
            <a:r>
              <a:rPr lang="sk-SK" dirty="0" err="1">
                <a:solidFill>
                  <a:srgbClr val="996633"/>
                </a:solidFill>
              </a:rPr>
              <a:t>anotovanie</a:t>
            </a:r>
            <a:r>
              <a:rPr lang="sk-SK" dirty="0">
                <a:solidFill>
                  <a:srgbClr val="996633"/>
                </a:solidFill>
              </a:rPr>
              <a:t>, </a:t>
            </a:r>
            <a:r>
              <a:rPr lang="sk-SK" dirty="0" err="1">
                <a:solidFill>
                  <a:srgbClr val="996633"/>
                </a:solidFill>
              </a:rPr>
              <a:t>poznámkovanie</a:t>
            </a:r>
            <a:r>
              <a:rPr lang="sk-SK" dirty="0">
                <a:solidFill>
                  <a:srgbClr val="996633"/>
                </a:solidFill>
              </a:rPr>
              <a:t>, atď.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Analýza vplyvu charakteristík na priebeh </a:t>
            </a:r>
            <a:r>
              <a:rPr lang="sk-SK" dirty="0" smtClean="0"/>
              <a:t>spolupráce a odvodené implikácie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82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Poznanie vplyvu charakteristík študentov na efektívnosť spolupráce a kvalitu výsledku...</a:t>
            </a:r>
          </a:p>
          <a:p>
            <a:pPr lvl="1"/>
            <a:r>
              <a:rPr lang="sk-SK" dirty="0" smtClean="0"/>
              <a:t>nám umožní podporiť študentov v spolupráci automatickými radami a koordinovaním spolupráce</a:t>
            </a:r>
          </a:p>
          <a:p>
            <a:pPr lvl="1"/>
            <a:r>
              <a:rPr lang="sk-SK" dirty="0"/>
              <a:t>n</a:t>
            </a:r>
            <a:r>
              <a:rPr lang="sk-SK" dirty="0" smtClean="0"/>
              <a:t>ám pomôže navrhnúť </a:t>
            </a:r>
            <a:r>
              <a:rPr lang="sk-SK" dirty="0" err="1" smtClean="0"/>
              <a:t>kolaboratívne</a:t>
            </a:r>
            <a:r>
              <a:rPr lang="sk-SK" dirty="0" smtClean="0"/>
              <a:t> úlohy tak, aby principiálne umožnili efektívnu spoluprácu</a:t>
            </a:r>
          </a:p>
          <a:p>
            <a:pPr lvl="1"/>
            <a:r>
              <a:rPr lang="sk-SK" dirty="0" smtClean="0"/>
              <a:t>nám určí, aké vlastnosti by malo mať </a:t>
            </a:r>
            <a:r>
              <a:rPr lang="sk-SK" dirty="0" err="1" smtClean="0"/>
              <a:t>kolaboratívne</a:t>
            </a:r>
            <a:r>
              <a:rPr lang="sk-SK" dirty="0" smtClean="0"/>
              <a:t> prostredie, ktoré je nutnou podmienkou efektívnej a úspešnej spolupráce</a:t>
            </a:r>
          </a:p>
          <a:p>
            <a:r>
              <a:rPr lang="sk-SK" dirty="0" smtClean="0"/>
              <a:t>Ďalšia práca na analýze</a:t>
            </a:r>
          </a:p>
          <a:p>
            <a:pPr lvl="1"/>
            <a:r>
              <a:rPr lang="en-US" dirty="0" smtClean="0"/>
              <a:t>A</a:t>
            </a:r>
            <a:r>
              <a:rPr lang="sk-SK" dirty="0" err="1" smtClean="0"/>
              <a:t>ko</a:t>
            </a:r>
            <a:r>
              <a:rPr lang="sk-SK" dirty="0" smtClean="0"/>
              <a:t> </a:t>
            </a:r>
            <a:r>
              <a:rPr lang="sk-SK" dirty="0" smtClean="0"/>
              <a:t>by sa dali nájsť ďalšie vzťahy medzi </a:t>
            </a:r>
            <a:r>
              <a:rPr lang="en-US" dirty="0" err="1" smtClean="0"/>
              <a:t>charakteristikami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sk-SK" dirty="0" err="1" smtClean="0"/>
              <a:t>žívateľov</a:t>
            </a:r>
            <a:r>
              <a:rPr lang="sk-SK" dirty="0" smtClean="0"/>
              <a:t> a </a:t>
            </a:r>
            <a:r>
              <a:rPr lang="en-US" dirty="0" err="1" smtClean="0"/>
              <a:t>ich</a:t>
            </a:r>
            <a:r>
              <a:rPr lang="sk-SK" dirty="0" smtClean="0"/>
              <a:t> vplyvom na priebeh spolupráce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72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van Srba - DizP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769</Words>
  <Application>Microsoft Office PowerPoint</Application>
  <PresentationFormat>Prezentácia na obrazovke (4:3)</PresentationFormat>
  <Paragraphs>120</Paragraphs>
  <Slides>7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Ivan Srba - DizP</vt:lpstr>
      <vt:lpstr>Vplyv charakteristík jednotlivcov na priebeh spolupráce </vt:lpstr>
      <vt:lpstr>Prečo potrebujeme poznať vplyv charakteristík na priebeh spolupráce?</vt:lpstr>
      <vt:lpstr>Opis analyzovaných integrovaných dát</vt:lpstr>
      <vt:lpstr>Analýza vplyvu charakteristík na priebeh spolupráce a odvodené implikácie</vt:lpstr>
      <vt:lpstr>Analýza vplyvu charakteristík na priebeh spolupráce a odvodené implikácie</vt:lpstr>
      <vt:lpstr>Analýza vplyvu charakteristík na priebeh spolupráce a odvodené implikácie</vt:lpstr>
      <vt:lpstr>Zhrnutie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Ivan Srba</cp:lastModifiedBy>
  <cp:revision>802</cp:revision>
  <dcterms:created xsi:type="dcterms:W3CDTF">2010-05-23T14:28:12Z</dcterms:created>
  <dcterms:modified xsi:type="dcterms:W3CDTF">2012-11-22T14:05:26Z</dcterms:modified>
</cp:coreProperties>
</file>