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Towards Conceptual Structure Verification of Linked</a:t>
            </a:r>
            <a:br>
              <a:rPr lang="en-US" dirty="0"/>
            </a:br>
            <a:r>
              <a:rPr lang="cs-CZ" dirty="0"/>
              <a:t>Data </a:t>
            </a:r>
            <a:r>
              <a:rPr lang="cs-CZ" dirty="0" err="1"/>
              <a:t>Vocabularies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Vojtěch Svátek, </a:t>
            </a:r>
            <a:r>
              <a:rPr lang="cs-CZ" dirty="0"/>
              <a:t>Miroslav </a:t>
            </a:r>
            <a:r>
              <a:rPr lang="cs-CZ" dirty="0" smtClean="0"/>
              <a:t>Vacura, </a:t>
            </a:r>
            <a:r>
              <a:rPr lang="cs-CZ" dirty="0"/>
              <a:t>Martin </a:t>
            </a:r>
            <a:r>
              <a:rPr lang="cs-CZ" dirty="0" smtClean="0"/>
              <a:t>Homola, </a:t>
            </a:r>
            <a:r>
              <a:rPr lang="cs-CZ" dirty="0"/>
              <a:t>and Ján </a:t>
            </a:r>
            <a:r>
              <a:rPr lang="cs-CZ" dirty="0" err="1" smtClean="0"/>
              <a:t>Kl’uka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5877272"/>
            <a:ext cx="3179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Economics</a:t>
            </a:r>
            <a:r>
              <a:rPr lang="cs-CZ" dirty="0"/>
              <a:t>, Prague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652120" y="5877272"/>
            <a:ext cx="3288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Comenius</a:t>
            </a:r>
            <a:r>
              <a:rPr lang="cs-CZ" dirty="0"/>
              <a:t> University in Bratislava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066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 err="1" smtClean="0"/>
              <a:t>Thank</a:t>
            </a:r>
            <a:r>
              <a:rPr lang="cs-CZ" sz="4800" dirty="0" smtClean="0"/>
              <a:t> </a:t>
            </a:r>
            <a:r>
              <a:rPr lang="cs-CZ" sz="4800" dirty="0" err="1" smtClean="0"/>
              <a:t>you</a:t>
            </a:r>
            <a:r>
              <a:rPr lang="cs-CZ" sz="4800" dirty="0" smtClean="0"/>
              <a:t> </a:t>
            </a:r>
            <a:r>
              <a:rPr lang="cs-CZ" sz="4800" dirty="0" err="1" smtClean="0"/>
              <a:t>for</a:t>
            </a:r>
            <a:r>
              <a:rPr lang="cs-CZ" sz="4800" dirty="0" smtClean="0"/>
              <a:t> </a:t>
            </a:r>
            <a:r>
              <a:rPr lang="cs-CZ" sz="4800" dirty="0" err="1" smtClean="0"/>
              <a:t>listening</a:t>
            </a:r>
            <a:endParaRPr lang="cs-CZ" sz="4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39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Linked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Adherence </a:t>
            </a:r>
            <a:r>
              <a:rPr lang="en-US" b="1" dirty="0" smtClean="0"/>
              <a:t>to </a:t>
            </a:r>
            <a:r>
              <a:rPr lang="en-US" b="1" dirty="0"/>
              <a:t>publicly available and widely shared </a:t>
            </a:r>
            <a:r>
              <a:rPr lang="en-US" b="1" dirty="0" smtClean="0"/>
              <a:t>vocabularies</a:t>
            </a:r>
            <a:endParaRPr lang="cs-CZ" b="1" dirty="0" smtClean="0"/>
          </a:p>
          <a:p>
            <a:r>
              <a:rPr lang="en-US" dirty="0"/>
              <a:t>FOAF (for personal profiles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smtClean="0"/>
              <a:t>Dublin </a:t>
            </a:r>
            <a:r>
              <a:rPr lang="en-US" dirty="0"/>
              <a:t>Core (for bibliographic </a:t>
            </a:r>
            <a:r>
              <a:rPr lang="en-US" dirty="0" smtClean="0"/>
              <a:t>metadata)</a:t>
            </a:r>
            <a:endParaRPr lang="cs-CZ" dirty="0" smtClean="0"/>
          </a:p>
          <a:p>
            <a:r>
              <a:rPr lang="en-US" dirty="0" smtClean="0"/>
              <a:t>Music Ontology</a:t>
            </a:r>
            <a:r>
              <a:rPr lang="cs-CZ" dirty="0" smtClean="0"/>
              <a:t> </a:t>
            </a:r>
            <a:r>
              <a:rPr lang="en-US" dirty="0" smtClean="0"/>
              <a:t>(MO</a:t>
            </a:r>
            <a:r>
              <a:rPr lang="en-US" dirty="0"/>
              <a:t>; for recordings and other musical information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GoodRelations</a:t>
            </a:r>
            <a:r>
              <a:rPr lang="en-US" dirty="0" smtClean="0"/>
              <a:t> </a:t>
            </a:r>
            <a:r>
              <a:rPr lang="en-US" dirty="0"/>
              <a:t>(GR; </a:t>
            </a:r>
            <a:r>
              <a:rPr lang="en-US" dirty="0" smtClean="0"/>
              <a:t>for</a:t>
            </a:r>
            <a:r>
              <a:rPr lang="cs-CZ" dirty="0" smtClean="0"/>
              <a:t> e-</a:t>
            </a:r>
            <a:r>
              <a:rPr lang="cs-CZ" dirty="0" err="1" smtClean="0"/>
              <a:t>commerce</a:t>
            </a:r>
            <a:r>
              <a:rPr lang="cs-CZ" dirty="0" smtClean="0"/>
              <a:t> </a:t>
            </a:r>
            <a:r>
              <a:rPr lang="cs-CZ" dirty="0"/>
              <a:t>data).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61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Surface</a:t>
            </a:r>
            <a:r>
              <a:rPr lang="cs-CZ" dirty="0" smtClean="0"/>
              <a:t> and </a:t>
            </a:r>
            <a:r>
              <a:rPr lang="cs-CZ" dirty="0" err="1" smtClean="0"/>
              <a:t>deep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376265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actual</a:t>
            </a:r>
            <a:r>
              <a:rPr lang="cs-CZ" dirty="0"/>
              <a:t> RDF/OWL </a:t>
            </a:r>
            <a:r>
              <a:rPr lang="cs-CZ" dirty="0" err="1" smtClean="0"/>
              <a:t>representation</a:t>
            </a:r>
            <a:r>
              <a:rPr lang="cs-CZ" dirty="0" smtClean="0"/>
              <a:t> </a:t>
            </a:r>
            <a:r>
              <a:rPr lang="en-US" dirty="0"/>
              <a:t>often only roughly approximates the structure of the implicit </a:t>
            </a:r>
            <a:r>
              <a:rPr lang="en-US" dirty="0" smtClean="0"/>
              <a:t>conceptual</a:t>
            </a:r>
            <a:r>
              <a:rPr lang="cs-CZ" dirty="0" smtClean="0"/>
              <a:t> model </a:t>
            </a:r>
            <a:r>
              <a:rPr lang="en-US" dirty="0"/>
              <a:t>that faithfully captures the real-world state of </a:t>
            </a:r>
            <a:r>
              <a:rPr lang="en-US" dirty="0" smtClean="0"/>
              <a:t>affairs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52120" y="1847587"/>
            <a:ext cx="227440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err="1" smtClean="0"/>
              <a:t>Surface</a:t>
            </a:r>
            <a:r>
              <a:rPr lang="cs-CZ" sz="2800" dirty="0" smtClean="0"/>
              <a:t> model</a:t>
            </a:r>
            <a:endParaRPr lang="cs-CZ" sz="2800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4860032" y="2492896"/>
            <a:ext cx="1728192" cy="43204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220072" y="5131040"/>
            <a:ext cx="1368152" cy="22698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804520" y="5589240"/>
            <a:ext cx="195758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err="1" smtClean="0"/>
              <a:t>Deep</a:t>
            </a:r>
            <a:r>
              <a:rPr lang="cs-CZ" sz="2800" dirty="0" smtClean="0"/>
              <a:t> model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0062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cs-CZ" dirty="0" err="1" smtClean="0"/>
              <a:t>Example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7486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err="1"/>
              <a:t>ex:MyCompany</a:t>
            </a:r>
            <a:r>
              <a:rPr lang="cs-CZ" sz="2800" dirty="0"/>
              <a:t> </a:t>
            </a:r>
            <a:r>
              <a:rPr lang="cs-CZ" sz="2800" dirty="0" smtClean="0"/>
              <a:t>     </a:t>
            </a:r>
            <a:r>
              <a:rPr lang="cs-CZ" sz="2800" dirty="0" err="1" smtClean="0"/>
              <a:t>gr:hasBusinessFunction</a:t>
            </a:r>
            <a:r>
              <a:rPr lang="cs-CZ" sz="2800" dirty="0" smtClean="0"/>
              <a:t>       </a:t>
            </a:r>
            <a:r>
              <a:rPr lang="cs-CZ" sz="2800" dirty="0" err="1" smtClean="0"/>
              <a:t>gr:Repair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06685" y="1879429"/>
            <a:ext cx="227440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err="1" smtClean="0"/>
              <a:t>Surface</a:t>
            </a:r>
            <a:r>
              <a:rPr lang="cs-CZ" sz="2800" dirty="0" smtClean="0"/>
              <a:t> model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65093" y="4673152"/>
            <a:ext cx="195758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err="1" smtClean="0"/>
              <a:t>Deep</a:t>
            </a:r>
            <a:r>
              <a:rPr lang="cs-CZ" sz="2800" dirty="0" smtClean="0"/>
              <a:t> model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2402649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Individual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957239" y="2402649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Individual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42796" y="4077072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Individual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45592" y="4134689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Quality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327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Deep</a:t>
            </a:r>
            <a:r>
              <a:rPr lang="cs-CZ" dirty="0" smtClean="0"/>
              <a:t> model </a:t>
            </a:r>
            <a:r>
              <a:rPr lang="cs-CZ" dirty="0" err="1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D-object </a:t>
            </a:r>
            <a:r>
              <a:rPr lang="en-US" dirty="0"/>
              <a:t>refers to a real-world object, which can be tangible (such as people, </a:t>
            </a:r>
            <a:r>
              <a:rPr lang="en-US" dirty="0" smtClean="0"/>
              <a:t>animals,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intangible</a:t>
            </a:r>
            <a:r>
              <a:rPr lang="cs-CZ" dirty="0"/>
              <a:t> (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abstract</a:t>
            </a:r>
            <a:r>
              <a:rPr lang="cs-CZ" dirty="0"/>
              <a:t> </a:t>
            </a:r>
            <a:r>
              <a:rPr lang="cs-CZ" dirty="0" err="1"/>
              <a:t>entities</a:t>
            </a:r>
            <a:r>
              <a:rPr lang="cs-CZ" dirty="0"/>
              <a:t> such as </a:t>
            </a:r>
            <a:r>
              <a:rPr lang="cs-CZ" dirty="0" err="1"/>
              <a:t>topics</a:t>
            </a:r>
            <a:r>
              <a:rPr lang="cs-CZ" dirty="0"/>
              <a:t>, 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 smtClean="0"/>
              <a:t>.).</a:t>
            </a:r>
          </a:p>
          <a:p>
            <a:r>
              <a:rPr lang="en-US" b="1" dirty="0"/>
              <a:t>D-class </a:t>
            </a:r>
            <a:r>
              <a:rPr lang="en-US" dirty="0"/>
              <a:t>refers to a real-world class. Therefore it is usually a set of </a:t>
            </a:r>
            <a:r>
              <a:rPr lang="en-US" dirty="0" smtClean="0"/>
              <a:t>D-individuals</a:t>
            </a:r>
            <a:r>
              <a:rPr lang="cs-CZ" dirty="0" smtClean="0"/>
              <a:t> </a:t>
            </a:r>
            <a:r>
              <a:rPr lang="en-US" dirty="0" smtClean="0"/>
              <a:t>instantiating </a:t>
            </a:r>
            <a:r>
              <a:rPr lang="en-US" dirty="0"/>
              <a:t>the same concept or sharing a common property. For simplicity, it </a:t>
            </a:r>
            <a:r>
              <a:rPr lang="en-US" dirty="0" smtClean="0"/>
              <a:t>also</a:t>
            </a:r>
            <a:r>
              <a:rPr lang="cs-CZ" dirty="0" smtClean="0"/>
              <a:t> </a:t>
            </a:r>
            <a:r>
              <a:rPr lang="en-US" dirty="0" smtClean="0"/>
              <a:t>covers </a:t>
            </a:r>
            <a:r>
              <a:rPr lang="en-US" dirty="0"/>
              <a:t>the notion of quality (e.g., red color</a:t>
            </a:r>
            <a:r>
              <a:rPr lang="en-US" dirty="0" smtClean="0"/>
              <a:t>)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69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Deep</a:t>
            </a:r>
            <a:r>
              <a:rPr lang="cs-CZ" dirty="0"/>
              <a:t> model </a:t>
            </a:r>
            <a:r>
              <a:rPr lang="cs-CZ" dirty="0" err="1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D-</a:t>
            </a:r>
            <a:r>
              <a:rPr lang="cs-CZ" b="1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refers</a:t>
            </a:r>
            <a:r>
              <a:rPr lang="cs-CZ" dirty="0"/>
              <a:t> </a:t>
            </a:r>
            <a:r>
              <a:rPr lang="cs-CZ" dirty="0" smtClean="0"/>
              <a:t>to </a:t>
            </a:r>
            <a:r>
              <a:rPr lang="en-US" dirty="0" smtClean="0"/>
              <a:t>a </a:t>
            </a:r>
            <a:r>
              <a:rPr lang="en-US" dirty="0"/>
              <a:t>(particular) relationship between two entities (for instance, an individual is </a:t>
            </a:r>
            <a:r>
              <a:rPr lang="en-US" dirty="0" smtClean="0"/>
              <a:t>produced</a:t>
            </a:r>
            <a:r>
              <a:rPr lang="cs-CZ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some producer, or a person owns some individual</a:t>
            </a:r>
            <a:r>
              <a:rPr lang="en-US" dirty="0" smtClean="0"/>
              <a:t>).</a:t>
            </a:r>
            <a:endParaRPr lang="cs-CZ" dirty="0" smtClean="0"/>
          </a:p>
          <a:p>
            <a:r>
              <a:rPr lang="cs-CZ" b="1" dirty="0" smtClean="0"/>
              <a:t>D-</a:t>
            </a:r>
            <a:r>
              <a:rPr lang="en-US" b="1" dirty="0" smtClean="0"/>
              <a:t>relation</a:t>
            </a:r>
            <a:r>
              <a:rPr lang="en-US" dirty="0"/>
              <a:t>, which refers to a real world conceptual relation, a class of relationships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87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Deep</a:t>
            </a:r>
            <a:r>
              <a:rPr lang="cs-CZ" dirty="0"/>
              <a:t> model </a:t>
            </a:r>
            <a:r>
              <a:rPr lang="cs-CZ" dirty="0" err="1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D-valuation </a:t>
            </a:r>
            <a:r>
              <a:rPr lang="en-US" dirty="0"/>
              <a:t>refers to an assignment of a data value to some entity (e.g</a:t>
            </a:r>
            <a:r>
              <a:rPr lang="en-US" dirty="0" smtClean="0"/>
              <a:t>.,</a:t>
            </a:r>
            <a:r>
              <a:rPr lang="cs-CZ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person has height of 199 cm</a:t>
            </a:r>
            <a:r>
              <a:rPr lang="en-US" dirty="0" smtClean="0"/>
              <a:t>).</a:t>
            </a:r>
            <a:endParaRPr lang="cs-CZ" dirty="0" smtClean="0"/>
          </a:p>
          <a:p>
            <a:r>
              <a:rPr lang="cs-CZ" b="1" dirty="0"/>
              <a:t>D-</a:t>
            </a:r>
            <a:r>
              <a:rPr lang="cs-CZ" b="1" dirty="0" err="1"/>
              <a:t>attribute</a:t>
            </a:r>
            <a:r>
              <a:rPr lang="cs-CZ" dirty="0"/>
              <a:t>, </a:t>
            </a:r>
            <a:r>
              <a:rPr lang="cs-CZ" dirty="0" err="1" smtClean="0"/>
              <a:t>referring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real world valuations of the same (usually quantitative) property.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61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Use-case - </a:t>
            </a:r>
            <a:r>
              <a:rPr lang="cs-CZ" dirty="0"/>
              <a:t>Music Ontology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demonstrate a practical use of the deep model, we now have a look on the </a:t>
            </a:r>
            <a:r>
              <a:rPr lang="en-US" dirty="0" smtClean="0"/>
              <a:t>Music</a:t>
            </a:r>
            <a:r>
              <a:rPr lang="cs-CZ" dirty="0" smtClean="0"/>
              <a:t> </a:t>
            </a:r>
            <a:r>
              <a:rPr lang="en-US" dirty="0" smtClean="0"/>
              <a:t>Ontology </a:t>
            </a:r>
            <a:r>
              <a:rPr lang="en-US" dirty="0"/>
              <a:t>vocabulary with the purpose of ‘deep disambiguation’ of selected constructs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(In </a:t>
            </a:r>
            <a:r>
              <a:rPr lang="cs-CZ" dirty="0" err="1" smtClean="0"/>
              <a:t>paper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4572000" y="3789040"/>
            <a:ext cx="0" cy="72008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5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Evaluation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US" dirty="0"/>
              <a:t>mapping for MO, GR, and FOAF, in the form of annotation of </a:t>
            </a:r>
            <a:r>
              <a:rPr lang="en-US" dirty="0" smtClean="0"/>
              <a:t>individual</a:t>
            </a:r>
            <a:r>
              <a:rPr lang="cs-CZ" dirty="0" smtClean="0"/>
              <a:t> </a:t>
            </a:r>
            <a:r>
              <a:rPr lang="en-US" dirty="0" smtClean="0"/>
              <a:t>surface </a:t>
            </a:r>
            <a:r>
              <a:rPr lang="en-US" dirty="0"/>
              <a:t>entities (in particular, classes, individuals, and property ranges) </a:t>
            </a:r>
            <a:r>
              <a:rPr lang="en-US" dirty="0" smtClean="0"/>
              <a:t>with</a:t>
            </a:r>
            <a:r>
              <a:rPr lang="cs-CZ" dirty="0" smtClean="0"/>
              <a:t> ‘meta-</a:t>
            </a:r>
            <a:r>
              <a:rPr lang="cs-CZ" dirty="0" err="1" smtClean="0"/>
              <a:t>properties</a:t>
            </a:r>
            <a:r>
              <a:rPr lang="cs-CZ" dirty="0"/>
              <a:t>’</a:t>
            </a:r>
            <a:endParaRPr lang="cs-CZ" dirty="0" smtClean="0"/>
          </a:p>
          <a:p>
            <a:r>
              <a:rPr lang="en-US" b="1" dirty="0" smtClean="0"/>
              <a:t>Tool Support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US" dirty="0"/>
              <a:t>Protégé plugin that would allow to </a:t>
            </a:r>
            <a:r>
              <a:rPr lang="en-US" dirty="0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annotations</a:t>
            </a:r>
            <a:endParaRPr lang="cs-CZ" dirty="0" smtClean="0"/>
          </a:p>
          <a:p>
            <a:r>
              <a:rPr lang="en-US" b="1" dirty="0" smtClean="0"/>
              <a:t>Practical Application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US" dirty="0"/>
              <a:t>inspection of vocabularies and datasets (summaries) via </a:t>
            </a:r>
            <a:r>
              <a:rPr lang="en-US" dirty="0" err="1" smtClean="0"/>
              <a:t>inviewer</a:t>
            </a:r>
            <a:r>
              <a:rPr lang="cs-CZ" dirty="0" smtClean="0"/>
              <a:t> </a:t>
            </a:r>
            <a:r>
              <a:rPr lang="en-US" dirty="0" smtClean="0"/>
              <a:t>transformation </a:t>
            </a:r>
            <a:r>
              <a:rPr lang="en-US" dirty="0"/>
              <a:t>among different surface representations of the same deep structure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7813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402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Towards Conceptual Structure Verification of Linked Data Vocabularies</vt:lpstr>
      <vt:lpstr>Linked Data</vt:lpstr>
      <vt:lpstr>Surface and deep model</vt:lpstr>
      <vt:lpstr>Example</vt:lpstr>
      <vt:lpstr>Deep model structure</vt:lpstr>
      <vt:lpstr>Deep model structure</vt:lpstr>
      <vt:lpstr>Deep model structure</vt:lpstr>
      <vt:lpstr>Use-case - Music Ontology</vt:lpstr>
      <vt:lpstr>Next Steps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Conceptual Structure Verification of Linked Data Vocabularies</dc:title>
  <dc:creator>Miroslav</dc:creator>
  <cp:lastModifiedBy>M</cp:lastModifiedBy>
  <cp:revision>6</cp:revision>
  <dcterms:created xsi:type="dcterms:W3CDTF">2012-11-22T20:45:24Z</dcterms:created>
  <dcterms:modified xsi:type="dcterms:W3CDTF">2012-11-23T04:37:12Z</dcterms:modified>
</cp:coreProperties>
</file>