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C6BC9B-17D5-43F8-97B7-05407DD8DEDC}" type="datetimeFigureOut">
              <a:rPr lang="en-US" smtClean="0"/>
              <a:t>11/23/2012</a:t>
            </a:fld>
            <a:endParaRPr lang="en-US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2F34A5-D90B-4F6F-AD3E-C639533AD21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2F34A5-D90B-4F6F-AD3E-C639533AD211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30" name="Zástupný symbol dátumu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D6EAF-9093-4650-A503-9DE0C20AFE06}" type="datetimeFigureOut">
              <a:rPr lang="en-US" smtClean="0"/>
              <a:pPr/>
              <a:t>11/23/2012</a:t>
            </a:fld>
            <a:endParaRPr lang="en-US"/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Zástupný symbol čísla snímky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E1778-0A41-4673-B103-3D405BCC43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D6EAF-9093-4650-A503-9DE0C20AFE06}" type="datetimeFigureOut">
              <a:rPr lang="en-US" smtClean="0"/>
              <a:pPr/>
              <a:t>11/23/2012</a:t>
            </a:fld>
            <a:endParaRPr lang="en-US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E1778-0A41-4673-B103-3D405BCC43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D6EAF-9093-4650-A503-9DE0C20AFE06}" type="datetimeFigureOut">
              <a:rPr lang="en-US" smtClean="0"/>
              <a:pPr/>
              <a:t>11/23/2012</a:t>
            </a:fld>
            <a:endParaRPr lang="en-US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E1778-0A41-4673-B103-3D405BCC43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D6EAF-9093-4650-A503-9DE0C20AFE06}" type="datetimeFigureOut">
              <a:rPr lang="en-US" smtClean="0"/>
              <a:pPr/>
              <a:t>11/23/2012</a:t>
            </a:fld>
            <a:endParaRPr lang="en-US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E1778-0A41-4673-B103-3D405BCC43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D6EAF-9093-4650-A503-9DE0C20AFE06}" type="datetimeFigureOut">
              <a:rPr lang="en-US" smtClean="0"/>
              <a:pPr/>
              <a:t>11/23/2012</a:t>
            </a:fld>
            <a:endParaRPr lang="en-US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E1778-0A41-4673-B103-3D405BCC43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D6EAF-9093-4650-A503-9DE0C20AFE06}" type="datetimeFigureOut">
              <a:rPr lang="en-US" smtClean="0"/>
              <a:pPr/>
              <a:t>11/23/2012</a:t>
            </a:fld>
            <a:endParaRPr lang="en-US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E1778-0A41-4673-B103-3D405BCC43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D6EAF-9093-4650-A503-9DE0C20AFE06}" type="datetimeFigureOut">
              <a:rPr lang="en-US" smtClean="0"/>
              <a:pPr/>
              <a:t>11/23/2012</a:t>
            </a:fld>
            <a:endParaRPr lang="en-US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E1778-0A41-4673-B103-3D405BCC43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D6EAF-9093-4650-A503-9DE0C20AFE06}" type="datetimeFigureOut">
              <a:rPr lang="en-US" smtClean="0"/>
              <a:pPr/>
              <a:t>11/23/2012</a:t>
            </a:fld>
            <a:endParaRPr lang="en-US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E1778-0A41-4673-B103-3D405BCC43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D6EAF-9093-4650-A503-9DE0C20AFE06}" type="datetimeFigureOut">
              <a:rPr lang="en-US" smtClean="0"/>
              <a:pPr/>
              <a:t>11/23/2012</a:t>
            </a:fld>
            <a:endParaRPr lang="en-US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E1778-0A41-4673-B103-3D405BCC43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D6EAF-9093-4650-A503-9DE0C20AFE06}" type="datetimeFigureOut">
              <a:rPr lang="en-US" smtClean="0"/>
              <a:pPr/>
              <a:t>11/23/2012</a:t>
            </a:fld>
            <a:endParaRPr lang="en-US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E1778-0A41-4673-B103-3D405BCC43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s jedným odstrihnutým a zaobleným roho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uhlý trojuho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D6EAF-9093-4650-A503-9DE0C20AFE06}" type="datetimeFigureOut">
              <a:rPr lang="en-US" smtClean="0"/>
              <a:pPr/>
              <a:t>11/23/2012</a:t>
            </a:fld>
            <a:endParaRPr lang="en-US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E5E1778-0A41-4673-B103-3D405BCC436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10" name="Voľná form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ľná form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ľná form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ľná form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nadpisu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0" name="Zástupný symbol textu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A9D6EAF-9093-4650-A503-9DE0C20AFE06}" type="datetimeFigureOut">
              <a:rPr lang="en-US" smtClean="0"/>
              <a:pPr/>
              <a:t>11/23/2012</a:t>
            </a:fld>
            <a:endParaRPr lang="en-US"/>
          </a:p>
        </p:txBody>
      </p:sp>
      <p:sp>
        <p:nvSpPr>
          <p:cNvPr id="22" name="Zástupný symbol päty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E5E1778-0A41-4673-B103-3D405BCC4368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ľná form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ľná form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155679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Categorization based on Company Activities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356992"/>
            <a:ext cx="6400800" cy="2281808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Martin </a:t>
            </a:r>
            <a:r>
              <a:rPr lang="en-US" dirty="0" err="1"/>
              <a:t>Repka</a:t>
            </a:r>
            <a:r>
              <a:rPr lang="en-US" dirty="0"/>
              <a:t>, </a:t>
            </a:r>
            <a:r>
              <a:rPr lang="en-US" dirty="0" err="1"/>
              <a:t>Ján</a:t>
            </a:r>
            <a:r>
              <a:rPr lang="en-US" dirty="0"/>
              <a:t> </a:t>
            </a:r>
            <a:r>
              <a:rPr lang="en-US" dirty="0" err="1"/>
              <a:t>Paralič</a:t>
            </a:r>
            <a:endParaRPr lang="en-US" dirty="0"/>
          </a:p>
          <a:p>
            <a:r>
              <a:rPr lang="en-US" dirty="0" err="1"/>
              <a:t>Katedra</a:t>
            </a:r>
            <a:r>
              <a:rPr lang="en-US" dirty="0"/>
              <a:t> </a:t>
            </a:r>
            <a:r>
              <a:rPr lang="en-US" dirty="0" err="1"/>
              <a:t>kybernetiky</a:t>
            </a:r>
            <a:r>
              <a:rPr lang="en-US" dirty="0"/>
              <a:t> a </a:t>
            </a:r>
            <a:r>
              <a:rPr lang="en-US" dirty="0" err="1"/>
              <a:t>umelej</a:t>
            </a:r>
            <a:r>
              <a:rPr lang="en-US" dirty="0"/>
              <a:t> </a:t>
            </a:r>
            <a:r>
              <a:rPr lang="en-US" dirty="0" err="1" smtClean="0"/>
              <a:t>inteligencie</a:t>
            </a:r>
            <a:endParaRPr lang="en-US" dirty="0" smtClean="0"/>
          </a:p>
          <a:p>
            <a:r>
              <a:rPr lang="en-US" dirty="0" err="1" smtClean="0"/>
              <a:t>Fakulta</a:t>
            </a:r>
            <a:r>
              <a:rPr lang="en-US" dirty="0" smtClean="0"/>
              <a:t> </a:t>
            </a:r>
            <a:r>
              <a:rPr lang="en-US" dirty="0" err="1"/>
              <a:t>elektrotechniky</a:t>
            </a:r>
            <a:r>
              <a:rPr lang="en-US" dirty="0"/>
              <a:t> a </a:t>
            </a:r>
            <a:r>
              <a:rPr lang="en-US" dirty="0" err="1" smtClean="0"/>
              <a:t>informatiky</a:t>
            </a:r>
            <a:endParaRPr lang="en-US" dirty="0"/>
          </a:p>
          <a:p>
            <a:r>
              <a:rPr lang="en-US" dirty="0" err="1"/>
              <a:t>Technická</a:t>
            </a:r>
            <a:r>
              <a:rPr lang="en-US" dirty="0"/>
              <a:t> </a:t>
            </a:r>
            <a:r>
              <a:rPr lang="en-US" dirty="0" err="1"/>
              <a:t>univerzita</a:t>
            </a:r>
            <a:r>
              <a:rPr lang="en-US" dirty="0"/>
              <a:t> v </a:t>
            </a:r>
            <a:r>
              <a:rPr lang="en-US" dirty="0" err="1" smtClean="0"/>
              <a:t>Košiciach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{</a:t>
            </a:r>
            <a:r>
              <a:rPr lang="en-US" dirty="0" err="1"/>
              <a:t>Martin.Repka</a:t>
            </a:r>
            <a:r>
              <a:rPr lang="en-US" dirty="0"/>
              <a:t>, </a:t>
            </a:r>
            <a:r>
              <a:rPr lang="en-US" dirty="0" err="1"/>
              <a:t>Jan.Paralic</a:t>
            </a:r>
            <a:r>
              <a:rPr lang="en-US" dirty="0"/>
              <a:t>}@</a:t>
            </a:r>
            <a:r>
              <a:rPr lang="en-US" dirty="0" err="1"/>
              <a:t>tuke.sk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Company Network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publicly accessed sources as Business Register of Slovak Republic (ORSR</a:t>
            </a:r>
            <a:r>
              <a:rPr lang="en-US" dirty="0" smtClean="0"/>
              <a:t>)</a:t>
            </a:r>
            <a:endParaRPr lang="en-US" dirty="0" smtClean="0"/>
          </a:p>
          <a:p>
            <a:pPr lvl="1"/>
            <a:r>
              <a:rPr lang="en-US" dirty="0" smtClean="0"/>
              <a:t>aggregated, analyzed and integrated within project </a:t>
            </a:r>
            <a:r>
              <a:rPr lang="en-US" i="1" dirty="0" smtClean="0"/>
              <a:t>ITLIS</a:t>
            </a:r>
            <a:r>
              <a:rPr lang="en-US" i="1" baseline="30000" dirty="0" smtClean="0"/>
              <a:t>1</a:t>
            </a:r>
            <a:endParaRPr lang="en-US" dirty="0" smtClean="0"/>
          </a:p>
          <a:p>
            <a:pPr lvl="1"/>
            <a:r>
              <a:rPr lang="en-US" dirty="0" smtClean="0"/>
              <a:t>featuring complete data model, which integrates </a:t>
            </a:r>
            <a:r>
              <a:rPr lang="en-US" i="1" dirty="0" smtClean="0"/>
              <a:t>structural, compositional and temporal (historical) </a:t>
            </a:r>
            <a:r>
              <a:rPr lang="en-US" i="1" dirty="0" smtClean="0"/>
              <a:t>data</a:t>
            </a:r>
          </a:p>
          <a:p>
            <a:r>
              <a:rPr lang="en-US" i="1" dirty="0" smtClean="0"/>
              <a:t>a</a:t>
            </a:r>
            <a:r>
              <a:rPr lang="en-US" i="1" dirty="0" smtClean="0"/>
              <a:t>im</a:t>
            </a:r>
          </a:p>
          <a:p>
            <a:pPr lvl="1"/>
            <a:r>
              <a:rPr lang="en-US" b="1" i="1" dirty="0" smtClean="0"/>
              <a:t>correlation between compositional data and online catalogue categories</a:t>
            </a:r>
            <a:endParaRPr lang="en-US" b="1" i="1" dirty="0" smtClean="0"/>
          </a:p>
          <a:p>
            <a:endParaRPr lang="en-US" i="1" dirty="0" smtClean="0"/>
          </a:p>
          <a:p>
            <a:endParaRPr lang="en-US" dirty="0"/>
          </a:p>
        </p:txBody>
      </p:sp>
      <p:sp>
        <p:nvSpPr>
          <p:cNvPr id="4" name="BlokTextu 3"/>
          <p:cNvSpPr txBox="1"/>
          <p:nvPr/>
        </p:nvSpPr>
        <p:spPr>
          <a:xfrm>
            <a:off x="683568" y="6381328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aseline="30000" dirty="0" smtClean="0"/>
              <a:t>1 </a:t>
            </a:r>
            <a:r>
              <a:rPr lang="en-US" dirty="0" smtClean="0"/>
              <a:t> www.itlis.eu</a:t>
            </a:r>
            <a:endParaRPr lang="en-US" baseline="30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</a:t>
            </a:r>
          </a:p>
        </p:txBody>
      </p:sp>
      <p:sp>
        <p:nvSpPr>
          <p:cNvPr id="7" name="Zástupný symbol obsahu 6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2357616"/>
          </a:xfrm>
        </p:spPr>
        <p:txBody>
          <a:bodyPr/>
          <a:lstStyle/>
          <a:p>
            <a:r>
              <a:rPr lang="en-US" i="1" dirty="0" smtClean="0"/>
              <a:t>Amadeus</a:t>
            </a:r>
            <a:r>
              <a:rPr lang="en-US" dirty="0" smtClean="0"/>
              <a:t> - compositional data about </a:t>
            </a:r>
            <a:r>
              <a:rPr lang="en-US" b="1" dirty="0" smtClean="0"/>
              <a:t>25683</a:t>
            </a:r>
            <a:r>
              <a:rPr lang="en-US" dirty="0" smtClean="0"/>
              <a:t> companies</a:t>
            </a:r>
          </a:p>
          <a:p>
            <a:r>
              <a:rPr lang="en-US" i="1" dirty="0" smtClean="0"/>
              <a:t>Azet - </a:t>
            </a:r>
            <a:r>
              <a:rPr lang="en-US" dirty="0" smtClean="0"/>
              <a:t>online </a:t>
            </a:r>
            <a:r>
              <a:rPr lang="en-US" dirty="0" smtClean="0"/>
              <a:t>catalogue </a:t>
            </a:r>
            <a:r>
              <a:rPr lang="en-US" dirty="0" smtClean="0"/>
              <a:t>entries in </a:t>
            </a:r>
            <a:r>
              <a:rPr lang="en-US" b="1" dirty="0" smtClean="0"/>
              <a:t>15705</a:t>
            </a:r>
            <a:r>
              <a:rPr lang="en-US" dirty="0" smtClean="0"/>
              <a:t> cases</a:t>
            </a:r>
            <a:endParaRPr lang="en-US" i="1" dirty="0" smtClean="0"/>
          </a:p>
          <a:p>
            <a:r>
              <a:rPr lang="en-US" i="1" dirty="0" smtClean="0"/>
              <a:t>Itlis - </a:t>
            </a:r>
            <a:r>
              <a:rPr lang="en-US" dirty="0" smtClean="0"/>
              <a:t>companies in </a:t>
            </a:r>
            <a:r>
              <a:rPr lang="en-US" b="1" dirty="0" smtClean="0"/>
              <a:t>10</a:t>
            </a:r>
            <a:r>
              <a:rPr lang="en-US" dirty="0" smtClean="0"/>
              <a:t> largest </a:t>
            </a:r>
            <a:r>
              <a:rPr lang="en-US" dirty="0" smtClean="0"/>
              <a:t>online cat. categories</a:t>
            </a:r>
            <a:r>
              <a:rPr lang="en-US" dirty="0" smtClean="0"/>
              <a:t>, </a:t>
            </a:r>
          </a:p>
          <a:p>
            <a:pPr lvl="1"/>
            <a:r>
              <a:rPr lang="en-US" b="1" dirty="0" smtClean="0"/>
              <a:t>2040</a:t>
            </a:r>
            <a:r>
              <a:rPr lang="en-US" dirty="0" smtClean="0"/>
              <a:t> companies (ranging from 105 to 389 companies in category)</a:t>
            </a:r>
            <a:endParaRPr lang="en-US" i="1" dirty="0" smtClean="0"/>
          </a:p>
          <a:p>
            <a:pPr lvl="1">
              <a:buNone/>
            </a:pPr>
            <a:endParaRPr lang="en-US" i="1" dirty="0" smtClean="0"/>
          </a:p>
          <a:p>
            <a:endParaRPr lang="en-US" dirty="0"/>
          </a:p>
        </p:txBody>
      </p:sp>
      <p:pic>
        <p:nvPicPr>
          <p:cNvPr id="9" name="Zástupný symbol obsahu 3" descr="Capture7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4221088"/>
            <a:ext cx="8533916" cy="21229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Company categorization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classification of documents into categories</a:t>
            </a:r>
          </a:p>
          <a:p>
            <a:pPr lvl="1"/>
            <a:r>
              <a:rPr lang="en-US" dirty="0" smtClean="0"/>
              <a:t>Text-mining technique </a:t>
            </a:r>
          </a:p>
          <a:p>
            <a:pPr lvl="1"/>
            <a:r>
              <a:rPr lang="en-US" dirty="0" smtClean="0"/>
              <a:t>List of company activities as unstructured document</a:t>
            </a:r>
          </a:p>
        </p:txBody>
      </p:sp>
      <p:pic>
        <p:nvPicPr>
          <p:cNvPr id="4" name="Obrázok 3" descr="Capture8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3284984"/>
            <a:ext cx="8228377" cy="33123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</a:t>
            </a:r>
            <a:r>
              <a:rPr lang="en-US" dirty="0" smtClean="0"/>
              <a:t>verage accuracy </a:t>
            </a:r>
          </a:p>
          <a:p>
            <a:pPr lvl="1"/>
            <a:r>
              <a:rPr lang="en-US" dirty="0" smtClean="0"/>
              <a:t>10-fold cross-validation</a:t>
            </a:r>
          </a:p>
          <a:p>
            <a:pPr lvl="1"/>
            <a:r>
              <a:rPr lang="en-US" dirty="0" smtClean="0"/>
              <a:t>a</a:t>
            </a:r>
            <a:r>
              <a:rPr lang="en-US" dirty="0" smtClean="0"/>
              <a:t>verage performance using mode values = 19.07%</a:t>
            </a:r>
          </a:p>
          <a:p>
            <a:pPr lvl="1"/>
            <a:r>
              <a:rPr lang="en-US" dirty="0" smtClean="0"/>
              <a:t>RapidMiner</a:t>
            </a:r>
            <a:endParaRPr lang="en-US" dirty="0"/>
          </a:p>
        </p:txBody>
      </p:sp>
      <p:pic>
        <p:nvPicPr>
          <p:cNvPr id="4" name="Obrázok 3" descr="Capture9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7544" y="3789040"/>
            <a:ext cx="8135888" cy="24667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Conclusions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integration from several sources </a:t>
            </a:r>
          </a:p>
          <a:p>
            <a:r>
              <a:rPr lang="en-US" dirty="0" smtClean="0"/>
              <a:t>experimentally verified correlation of compositional data (company activities) and online categorization</a:t>
            </a:r>
          </a:p>
          <a:p>
            <a:r>
              <a:rPr lang="en-US" dirty="0" smtClean="0"/>
              <a:t>several model learners</a:t>
            </a:r>
          </a:p>
          <a:p>
            <a:pPr lvl="1"/>
            <a:r>
              <a:rPr lang="en-US" dirty="0" smtClean="0"/>
              <a:t>time complexity and model accuracy</a:t>
            </a:r>
          </a:p>
          <a:p>
            <a:pPr lvl="1"/>
            <a:r>
              <a:rPr lang="en-US" dirty="0" smtClean="0"/>
              <a:t>very efficient model learners seems to be SVM, Neural Network and Naive </a:t>
            </a:r>
            <a:r>
              <a:rPr lang="en-US" dirty="0" err="1" smtClean="0"/>
              <a:t>Bayes</a:t>
            </a:r>
            <a:r>
              <a:rPr lang="en-US" dirty="0" smtClean="0"/>
              <a:t> (Kernel) model</a:t>
            </a:r>
          </a:p>
          <a:p>
            <a:r>
              <a:rPr lang="en-US" dirty="0" smtClean="0"/>
              <a:t>information could be useful as support to other analyses of company network.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170</TotalTime>
  <Words>206</Words>
  <Application>Microsoft Office PowerPoint</Application>
  <PresentationFormat>Prezentácia na obrazovke (4:3)</PresentationFormat>
  <Paragraphs>36</Paragraphs>
  <Slides>6</Slides>
  <Notes>1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6</vt:i4>
      </vt:variant>
    </vt:vector>
  </HeadingPairs>
  <TitlesOfParts>
    <vt:vector size="7" baseType="lpstr">
      <vt:lpstr>Tok</vt:lpstr>
      <vt:lpstr>Categorization based on Company Activities</vt:lpstr>
      <vt:lpstr>Company Network</vt:lpstr>
      <vt:lpstr>Data</vt:lpstr>
      <vt:lpstr>Company categorization</vt:lpstr>
      <vt:lpstr>Results</vt:lpstr>
      <vt:lpstr>Conclusions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Categorization based on Company Activities</dc:title>
  <dc:creator>Martin</dc:creator>
  <cp:lastModifiedBy>Martin</cp:lastModifiedBy>
  <cp:revision>22</cp:revision>
  <dcterms:created xsi:type="dcterms:W3CDTF">2012-11-19T17:17:23Z</dcterms:created>
  <dcterms:modified xsi:type="dcterms:W3CDTF">2012-11-23T09:13:18Z</dcterms:modified>
</cp:coreProperties>
</file>